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60" r:id="rId3"/>
    <p:sldId id="261" r:id="rId4"/>
    <p:sldId id="269" r:id="rId5"/>
    <p:sldId id="270" r:id="rId6"/>
    <p:sldId id="271" r:id="rId7"/>
    <p:sldId id="272" r:id="rId8"/>
    <p:sldId id="273" r:id="rId9"/>
    <p:sldId id="257"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A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9866" autoAdjust="0"/>
    <p:restoredTop sz="91423" autoAdjust="0"/>
  </p:normalViewPr>
  <p:slideViewPr>
    <p:cSldViewPr snapToGrid="0">
      <p:cViewPr varScale="1">
        <p:scale>
          <a:sx n="61" d="100"/>
          <a:sy n="61" d="100"/>
        </p:scale>
        <p:origin x="232" y="7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2EEDD6-035B-0745-93C9-82D5A7B40F88}" type="datetimeFigureOut">
              <a:rPr lang="en-US" smtClean="0"/>
              <a:t>4/11/22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6CC932-2B20-6242-B7B4-F3833BA6CD58}" type="slidenum">
              <a:rPr lang="en-US" smtClean="0"/>
              <a:t>‹#›</a:t>
            </a:fld>
            <a:endParaRPr lang="en-US"/>
          </a:p>
        </p:txBody>
      </p:sp>
    </p:spTree>
    <p:extLst>
      <p:ext uri="{BB962C8B-B14F-4D97-AF65-F5344CB8AC3E}">
        <p14:creationId xmlns:p14="http://schemas.microsoft.com/office/powerpoint/2010/main" val="27138367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gencourt.state.nh.us/bill_status/legacy/bs2016/billText.aspx?sy=2022&amp;id=1268&amp;txtFormat=html" TargetMode="External"/><Relationship Id="rId2" Type="http://schemas.openxmlformats.org/officeDocument/2006/relationships/slide" Target="../slides/slide3.xml"/><Relationship Id="rId1" Type="http://schemas.openxmlformats.org/officeDocument/2006/relationships/notesMaster" Target="../notesMasters/notesMaster1.xml"/><Relationship Id="rId6" Type="http://schemas.openxmlformats.org/officeDocument/2006/relationships/hyperlink" Target="http://trak.li/b/2163465" TargetMode="External"/><Relationship Id="rId5" Type="http://schemas.openxmlformats.org/officeDocument/2006/relationships/hyperlink" Target="https://legiscan.com/NH/text/HB255/id/2235022" TargetMode="External"/><Relationship Id="rId4" Type="http://schemas.openxmlformats.org/officeDocument/2006/relationships/hyperlink" Target="http://www.gencourt.state.nh.us/bill_status/legacy/bs2016/billText.aspx?sy=2022&amp;id=1243&amp;txtFormat=html"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86CC932-2B20-6242-B7B4-F3833BA6CD58}" type="slidenum">
              <a:rPr lang="en-US" smtClean="0"/>
              <a:t>2</a:t>
            </a:fld>
            <a:endParaRPr lang="en-US"/>
          </a:p>
        </p:txBody>
      </p:sp>
    </p:spTree>
    <p:extLst>
      <p:ext uri="{BB962C8B-B14F-4D97-AF65-F5344CB8AC3E}">
        <p14:creationId xmlns:p14="http://schemas.microsoft.com/office/powerpoint/2010/main" val="12362802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0" u="none" strike="noStrike" dirty="0">
                <a:solidFill>
                  <a:schemeClr val="tx1"/>
                </a:solidFill>
                <a:effectLst/>
                <a:latin typeface="YAEnl21zi4U 0"/>
                <a:hlinkClick r:id="rId3">
                  <a:extLst>
                    <a:ext uri="{A12FA001-AC4F-418D-AE19-62706E023703}">
                      <ahyp:hlinkClr xmlns:ahyp="http://schemas.microsoft.com/office/drawing/2018/hyperlinkcolor" val="tx"/>
                    </a:ext>
                  </a:extLst>
                </a:hlinkClick>
              </a:rPr>
              <a:t>HB 1210, relative to exemptions from vaccine mandates. </a:t>
            </a:r>
            <a:r>
              <a:rPr lang="en-US" b="0" i="0" u="none" strike="noStrike" dirty="0">
                <a:solidFill>
                  <a:schemeClr val="tx1"/>
                </a:solidFill>
                <a:effectLst/>
                <a:latin typeface="YAEnl21zi4U 0"/>
                <a:hlinkClick r:id="rId3">
                  <a:extLst>
                    <a:ext uri="{A12FA001-AC4F-418D-AE19-62706E023703}">
                      <ahyp:hlinkClr xmlns:ahyp="http://schemas.microsoft.com/office/drawing/2018/hyperlinkcolor" val="tx"/>
                    </a:ext>
                  </a:extLst>
                </a:hlinkClick>
              </a:rPr>
              <a:t>Amended to require all employers or organizations that receive public funds to grant request for a conscientious exemption for all vaccines, preventing businesses, hospitals, universities and other entities from requiring employees to be vaccinated against COVID-19 and other diseases, including influenza (flu), hepatitis, measles and other deadly conditions. </a:t>
            </a:r>
            <a:r>
              <a:rPr lang="en-US" b="1" i="0" u="none" strike="noStrike" dirty="0">
                <a:solidFill>
                  <a:schemeClr val="tx1"/>
                </a:solidFill>
                <a:effectLst/>
                <a:latin typeface="YAEnl21zi4U 0"/>
                <a:hlinkClick r:id="rId3">
                  <a:extLst>
                    <a:ext uri="{A12FA001-AC4F-418D-AE19-62706E023703}">
                      <ahyp:hlinkClr xmlns:ahyp="http://schemas.microsoft.com/office/drawing/2018/hyperlinkcolor" val="tx"/>
                    </a:ext>
                  </a:extLst>
                </a:hlinkClick>
              </a:rPr>
              <a:t>Status: Amended in the House of Representatives; under consideration in the Senate</a:t>
            </a:r>
            <a:endParaRPr lang="en-US" b="1" i="0" u="none" strike="noStrike" dirty="0">
              <a:solidFill>
                <a:schemeClr val="tx1"/>
              </a:solidFill>
              <a:effectLst/>
              <a:latin typeface="YAEnl21zi4U 0"/>
            </a:endParaRPr>
          </a:p>
          <a:p>
            <a:endParaRPr lang="en-US" dirty="0">
              <a:solidFill>
                <a:schemeClr val="tx1"/>
              </a:solidFill>
              <a:effectLst/>
              <a:latin typeface="YAEnl21zi4U 0"/>
            </a:endParaRPr>
          </a:p>
          <a:p>
            <a:r>
              <a:rPr lang="en-US" b="1" i="0" u="none" strike="noStrike" dirty="0">
                <a:solidFill>
                  <a:schemeClr val="tx1"/>
                </a:solidFill>
                <a:effectLst/>
                <a:latin typeface="YAEnl21zi4U 0"/>
                <a:hlinkClick r:id="rId4">
                  <a:extLst>
                    <a:ext uri="{A12FA001-AC4F-418D-AE19-62706E023703}">
                      <ahyp:hlinkClr xmlns:ahyp="http://schemas.microsoft.com/office/drawing/2018/hyperlinkcolor" val="tx"/>
                    </a:ext>
                  </a:extLst>
                </a:hlinkClick>
              </a:rPr>
              <a:t>HB 1606, making the state vaccine registry an opt-in program. </a:t>
            </a:r>
            <a:r>
              <a:rPr lang="en-US" b="0" i="0" u="none" strike="noStrike" dirty="0">
                <a:solidFill>
                  <a:schemeClr val="tx1"/>
                </a:solidFill>
                <a:effectLst/>
                <a:latin typeface="YAEnl21zi4U 0"/>
                <a:hlinkClick r:id="rId4">
                  <a:extLst>
                    <a:ext uri="{A12FA001-AC4F-418D-AE19-62706E023703}">
                      <ahyp:hlinkClr xmlns:ahyp="http://schemas.microsoft.com/office/drawing/2018/hyperlinkcolor" val="tx"/>
                    </a:ext>
                  </a:extLst>
                </a:hlinkClick>
              </a:rPr>
              <a:t>Weakens New Hampshire’s vaccine registry, a critical tool in increasing vaccination rates and combatting infectious disease, by forcing individuals to opt-in to participate rather than allowing them to opt-out, as is the case under current law.</a:t>
            </a:r>
            <a:r>
              <a:rPr lang="en-US" b="0" i="0" u="none" strike="noStrike" dirty="0">
                <a:solidFill>
                  <a:schemeClr val="tx1"/>
                </a:solidFill>
                <a:effectLst/>
                <a:latin typeface="YAEnl21zi4U 0"/>
              </a:rPr>
              <a:t> </a:t>
            </a:r>
            <a:r>
              <a:rPr lang="en-US" b="1" i="0" u="none" strike="noStrike" dirty="0">
                <a:solidFill>
                  <a:schemeClr val="tx1"/>
                </a:solidFill>
                <a:effectLst/>
                <a:latin typeface="YAEnl21zi4U 0"/>
                <a:hlinkClick r:id="rId3">
                  <a:extLst>
                    <a:ext uri="{A12FA001-AC4F-418D-AE19-62706E023703}">
                      <ahyp:hlinkClr xmlns:ahyp="http://schemas.microsoft.com/office/drawing/2018/hyperlinkcolor" val="tx"/>
                    </a:ext>
                  </a:extLst>
                </a:hlinkClick>
              </a:rPr>
              <a:t>Status: Amended in the House of Representatives; under consideration in the Senate</a:t>
            </a:r>
            <a:endParaRPr lang="en-US" b="1" i="0" u="none" strike="noStrike" dirty="0">
              <a:solidFill>
                <a:schemeClr val="tx1"/>
              </a:solidFill>
              <a:effectLst/>
              <a:latin typeface="YAEnl21zi4U 0"/>
            </a:endParaRPr>
          </a:p>
          <a:p>
            <a:endParaRPr lang="en-US" dirty="0">
              <a:solidFill>
                <a:schemeClr val="tx1"/>
              </a:solidFill>
              <a:effectLst/>
              <a:latin typeface="YAEnl21zi4U 0"/>
            </a:endParaRPr>
          </a:p>
          <a:p>
            <a:r>
              <a:rPr lang="en-US" b="1" i="0" u="none" strike="noStrike" dirty="0">
                <a:solidFill>
                  <a:schemeClr val="tx1"/>
                </a:solidFill>
                <a:effectLst/>
                <a:latin typeface="YAEnl21zi4U 0"/>
                <a:hlinkClick r:id="rId5">
                  <a:extLst>
                    <a:ext uri="{A12FA001-AC4F-418D-AE19-62706E023703}">
                      <ahyp:hlinkClr xmlns:ahyp="http://schemas.microsoft.com/office/drawing/2018/hyperlinkcolor" val="tx"/>
                    </a:ext>
                  </a:extLst>
                </a:hlinkClick>
              </a:rPr>
              <a:t>SB 288, prohibiting the requiring of COVID-19 vaccinations for schools or child care agencies. </a:t>
            </a:r>
            <a:r>
              <a:rPr lang="en-US" b="0" i="0" u="none" strike="noStrike" dirty="0">
                <a:solidFill>
                  <a:schemeClr val="tx1"/>
                </a:solidFill>
                <a:effectLst/>
                <a:latin typeface="YAEnl21zi4U 0"/>
                <a:hlinkClick r:id="rId5">
                  <a:extLst>
                    <a:ext uri="{A12FA001-AC4F-418D-AE19-62706E023703}">
                      <ahyp:hlinkClr xmlns:ahyp="http://schemas.microsoft.com/office/drawing/2018/hyperlinkcolor" val="tx"/>
                    </a:ext>
                  </a:extLst>
                </a:hlinkClick>
              </a:rPr>
              <a:t>Amended to create a committee to study childhood vaccinations in New Hampshire. </a:t>
            </a:r>
            <a:r>
              <a:rPr lang="en-US" b="1" i="0" u="none" strike="noStrike" dirty="0">
                <a:solidFill>
                  <a:schemeClr val="tx1"/>
                </a:solidFill>
                <a:effectLst/>
                <a:latin typeface="YAEnl21zi4U 0"/>
                <a:hlinkClick r:id="rId5">
                  <a:extLst>
                    <a:ext uri="{A12FA001-AC4F-418D-AE19-62706E023703}">
                      <ahyp:hlinkClr xmlns:ahyp="http://schemas.microsoft.com/office/drawing/2018/hyperlinkcolor" val="tx"/>
                    </a:ext>
                  </a:extLst>
                </a:hlinkClick>
              </a:rPr>
              <a:t>Status: Amended in the Senate;</a:t>
            </a:r>
            <a:r>
              <a:rPr lang="en-US" b="1" i="0" u="none" strike="noStrike" dirty="0">
                <a:solidFill>
                  <a:schemeClr val="tx1"/>
                </a:solidFill>
                <a:effectLst/>
                <a:latin typeface="YAEnl21zi4U 0"/>
              </a:rPr>
              <a:t> under consideration in the House of Representatives</a:t>
            </a:r>
          </a:p>
          <a:p>
            <a:endParaRPr lang="en-US" dirty="0">
              <a:solidFill>
                <a:schemeClr val="tx1"/>
              </a:solidFill>
              <a:effectLst/>
              <a:latin typeface="YAEnl21zi4U 0"/>
            </a:endParaRPr>
          </a:p>
          <a:p>
            <a:r>
              <a:rPr lang="en-US" b="1" i="0" u="none" strike="noStrike" dirty="0">
                <a:solidFill>
                  <a:schemeClr val="tx1"/>
                </a:solidFill>
                <a:effectLst/>
                <a:latin typeface="YAEnl21zi4U 0"/>
                <a:hlinkClick r:id="rId6">
                  <a:extLst>
                    <a:ext uri="{A12FA001-AC4F-418D-AE19-62706E023703}">
                      <ahyp:hlinkClr xmlns:ahyp="http://schemas.microsoft.com/office/drawing/2018/hyperlinkcolor" val="tx"/>
                    </a:ext>
                  </a:extLst>
                </a:hlinkClick>
              </a:rPr>
              <a:t>HB 1035, relative to exemptions from school vaccine mandates. </a:t>
            </a:r>
            <a:r>
              <a:rPr lang="en-US" b="0" i="0" u="none" strike="noStrike" dirty="0">
                <a:solidFill>
                  <a:schemeClr val="tx1"/>
                </a:solidFill>
                <a:effectLst/>
                <a:latin typeface="YAEnl21zi4U 0"/>
                <a:hlinkClick r:id="rId6">
                  <a:extLst>
                    <a:ext uri="{A12FA001-AC4F-418D-AE19-62706E023703}">
                      <ahyp:hlinkClr xmlns:ahyp="http://schemas.microsoft.com/office/drawing/2018/hyperlinkcolor" val="tx"/>
                    </a:ext>
                  </a:extLst>
                </a:hlinkClick>
              </a:rPr>
              <a:t>Amended to clarify requirements to secure religious exemptions from school vaccine requirements.</a:t>
            </a:r>
            <a:r>
              <a:rPr lang="en-US" b="1" i="0" u="none" strike="noStrike" dirty="0">
                <a:solidFill>
                  <a:schemeClr val="tx1"/>
                </a:solidFill>
                <a:effectLst/>
                <a:latin typeface="YAEnl21zi4U 0"/>
                <a:hlinkClick r:id="rId6">
                  <a:extLst>
                    <a:ext uri="{A12FA001-AC4F-418D-AE19-62706E023703}">
                      <ahyp:hlinkClr xmlns:ahyp="http://schemas.microsoft.com/office/drawing/2018/hyperlinkcolor" val="tx"/>
                    </a:ext>
                  </a:extLst>
                </a:hlinkClick>
              </a:rPr>
              <a:t> Status: Amended in the House of Representatives; under consider in the Senate</a:t>
            </a:r>
            <a:endParaRPr lang="en-US" b="1" i="0" u="none" strike="noStrike" dirty="0">
              <a:solidFill>
                <a:schemeClr val="tx1"/>
              </a:solidFill>
              <a:effectLst/>
              <a:latin typeface="YAEnl21zi4U 0"/>
            </a:endParaRPr>
          </a:p>
          <a:p>
            <a:endParaRPr lang="en-US" dirty="0">
              <a:solidFill>
                <a:schemeClr val="tx1"/>
              </a:solidFill>
              <a:effectLst/>
              <a:latin typeface="YAEnl21zi4U 0"/>
            </a:endParaRPr>
          </a:p>
          <a:p>
            <a:r>
              <a:rPr lang="en-US" b="1" i="0" u="none" strike="noStrike" dirty="0">
                <a:solidFill>
                  <a:schemeClr val="tx1"/>
                </a:solidFill>
                <a:effectLst/>
                <a:latin typeface="YAEnl21zi4U 0"/>
              </a:rPr>
              <a:t>SB 374, relative to SARS-CoV-2 vaccinations. </a:t>
            </a:r>
            <a:r>
              <a:rPr lang="en-US" b="0" i="0" u="none" strike="noStrike" dirty="0">
                <a:solidFill>
                  <a:schemeClr val="tx1"/>
                </a:solidFill>
                <a:effectLst/>
                <a:latin typeface="YAEnl21zi4U 0"/>
              </a:rPr>
              <a:t>Prohibits vaccine requirements for individuals who have had COVID-19 or are under the age of 18 as a condition for employment, education, or access to business entities open to the public. </a:t>
            </a:r>
            <a:r>
              <a:rPr lang="en-US" b="1" i="0" u="none" strike="noStrike" dirty="0">
                <a:solidFill>
                  <a:schemeClr val="tx1"/>
                </a:solidFill>
                <a:effectLst/>
                <a:latin typeface="YAEnl21zi4U 0"/>
              </a:rPr>
              <a:t>Status: Defeated in the Senate</a:t>
            </a:r>
            <a:endParaRPr lang="en-US" dirty="0">
              <a:solidFill>
                <a:schemeClr val="tx1"/>
              </a:solidFill>
              <a:effectLst/>
              <a:latin typeface="YAEnl21zi4U 0"/>
            </a:endParaRPr>
          </a:p>
          <a:p>
            <a:endParaRPr lang="en-US" dirty="0"/>
          </a:p>
        </p:txBody>
      </p:sp>
      <p:sp>
        <p:nvSpPr>
          <p:cNvPr id="4" name="Slide Number Placeholder 3"/>
          <p:cNvSpPr>
            <a:spLocks noGrp="1"/>
          </p:cNvSpPr>
          <p:nvPr>
            <p:ph type="sldNum" sz="quarter" idx="5"/>
          </p:nvPr>
        </p:nvSpPr>
        <p:spPr/>
        <p:txBody>
          <a:bodyPr/>
          <a:lstStyle/>
          <a:p>
            <a:fld id="{B86CC932-2B20-6242-B7B4-F3833BA6CD58}" type="slidenum">
              <a:rPr lang="en-US" smtClean="0"/>
              <a:t>3</a:t>
            </a:fld>
            <a:endParaRPr lang="en-US"/>
          </a:p>
        </p:txBody>
      </p:sp>
    </p:spTree>
    <p:extLst>
      <p:ext uri="{BB962C8B-B14F-4D97-AF65-F5344CB8AC3E}">
        <p14:creationId xmlns:p14="http://schemas.microsoft.com/office/powerpoint/2010/main" val="19101882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dirty="0">
                <a:solidFill>
                  <a:schemeClr val="tx1"/>
                </a:solidFill>
                <a:effectLst/>
                <a:latin typeface="+mn-lt"/>
                <a:ea typeface="+mn-ea"/>
                <a:cs typeface="+mn-cs"/>
              </a:rPr>
              <a:t>HB 503</a:t>
            </a:r>
            <a:r>
              <a:rPr lang="en-US" sz="1200" b="0" i="0" u="none" strike="noStrike" kern="1200" dirty="0">
                <a:solidFill>
                  <a:schemeClr val="tx1"/>
                </a:solidFill>
                <a:effectLst/>
                <a:latin typeface="+mn-lt"/>
                <a:ea typeface="+mn-ea"/>
                <a:cs typeface="+mn-cs"/>
              </a:rPr>
              <a:t>, </a:t>
            </a:r>
            <a:r>
              <a:rPr lang="en-US" sz="1200" b="1" i="0" u="none" strike="noStrike" kern="1200" dirty="0">
                <a:solidFill>
                  <a:schemeClr val="tx1"/>
                </a:solidFill>
                <a:effectLst/>
                <a:latin typeface="+mn-lt"/>
                <a:ea typeface="+mn-ea"/>
                <a:cs typeface="+mn-cs"/>
              </a:rPr>
              <a:t>relative to telehealth and medically assisted treatment for substance use disorder. </a:t>
            </a:r>
            <a:r>
              <a:rPr lang="en-US" sz="1200" b="0" i="0" u="none" strike="noStrike" kern="1200" dirty="0">
                <a:solidFill>
                  <a:schemeClr val="tx1"/>
                </a:solidFill>
                <a:effectLst/>
                <a:latin typeface="+mn-lt"/>
                <a:ea typeface="+mn-ea"/>
                <a:cs typeface="+mn-cs"/>
              </a:rPr>
              <a:t>Increases access to substance use treatment over telehealth by eliminating requirement for in-person consultation prior to prescription of Medication-Assisted Treatment. </a:t>
            </a:r>
            <a:r>
              <a:rPr lang="en-US" b="1" i="0" u="none" strike="noStrike" dirty="0">
                <a:solidFill>
                  <a:srgbClr val="555555"/>
                </a:solidFill>
                <a:effectLst/>
              </a:rPr>
              <a:t>Status: Passed the Senate; awaiting action in the House of Representatives</a:t>
            </a:r>
          </a:p>
          <a:p>
            <a:endParaRPr lang="en-US" sz="1200" kern="1200" dirty="0">
              <a:solidFill>
                <a:schemeClr val="tx1"/>
              </a:solidFill>
              <a:effectLst/>
              <a:latin typeface="+mn-lt"/>
              <a:ea typeface="+mn-ea"/>
              <a:cs typeface="+mn-cs"/>
            </a:endParaRPr>
          </a:p>
          <a:p>
            <a:r>
              <a:rPr lang="en-US" sz="1200" b="1" i="0" u="none" strike="noStrike" kern="1200" dirty="0">
                <a:solidFill>
                  <a:schemeClr val="tx1"/>
                </a:solidFill>
                <a:effectLst/>
                <a:latin typeface="+mn-lt"/>
                <a:ea typeface="+mn-ea"/>
                <a:cs typeface="+mn-cs"/>
              </a:rPr>
              <a:t>HB 1591, eliminating the enforcement division of the liquor commission.</a:t>
            </a:r>
            <a:r>
              <a:rPr lang="en-US" sz="1200" b="0" i="0" u="none" strike="noStrike" kern="1200" dirty="0">
                <a:solidFill>
                  <a:schemeClr val="tx1"/>
                </a:solidFill>
                <a:effectLst/>
                <a:latin typeface="+mn-lt"/>
                <a:ea typeface="+mn-ea"/>
                <a:cs typeface="+mn-cs"/>
              </a:rPr>
              <a:t> Jeopardizes safe operation of licensed vaping and alcohol establishments by eliminating enforcement division of the NH Liquor Commission. </a:t>
            </a:r>
            <a:r>
              <a:rPr lang="en-US" b="1" i="0" u="none" strike="noStrike" dirty="0">
                <a:solidFill>
                  <a:srgbClr val="555555"/>
                </a:solidFill>
                <a:effectLst/>
              </a:rPr>
              <a:t>Status: Defeated in the House of Representatives</a:t>
            </a:r>
          </a:p>
          <a:p>
            <a:endParaRPr lang="en-US" sz="1200" kern="1200" dirty="0">
              <a:solidFill>
                <a:schemeClr val="tx1"/>
              </a:solidFill>
              <a:effectLst/>
              <a:latin typeface="+mn-lt"/>
              <a:ea typeface="+mn-ea"/>
              <a:cs typeface="+mn-cs"/>
            </a:endParaRPr>
          </a:p>
          <a:p>
            <a:r>
              <a:rPr lang="en-US" sz="1200" b="1" i="0" u="none" strike="noStrike" kern="1200" dirty="0">
                <a:solidFill>
                  <a:schemeClr val="tx1"/>
                </a:solidFill>
                <a:effectLst/>
                <a:latin typeface="+mn-lt"/>
                <a:ea typeface="+mn-ea"/>
                <a:cs typeface="+mn-cs"/>
              </a:rPr>
              <a:t>HB 1598, legalizing the possession and use of cannabis. </a:t>
            </a:r>
            <a:r>
              <a:rPr lang="en-US" sz="1200" b="0" i="0" u="none" strike="noStrike" kern="1200" dirty="0">
                <a:solidFill>
                  <a:schemeClr val="tx1"/>
                </a:solidFill>
                <a:effectLst/>
                <a:latin typeface="+mn-lt"/>
                <a:ea typeface="+mn-ea"/>
                <a:cs typeface="+mn-cs"/>
              </a:rPr>
              <a:t>Fails to meet the principles required for safe cannabis commercialization policy and regulation. Optimal cannabis commercialization policy for our state must utilize the best available scientific evidence to reduce public harm, limit youth and problematic use, and purposefully advance social justice and equity in the state. </a:t>
            </a:r>
            <a:r>
              <a:rPr lang="en-US" b="1" i="0" u="none" strike="noStrike" dirty="0">
                <a:solidFill>
                  <a:srgbClr val="555555"/>
                </a:solidFill>
                <a:effectLst/>
              </a:rPr>
              <a:t>Status: Passed the House of Representatives; under consideration in the Senate. </a:t>
            </a:r>
            <a:r>
              <a:rPr lang="en-US" sz="1200" b="1" kern="1200" dirty="0">
                <a:solidFill>
                  <a:srgbClr val="FF0000"/>
                </a:solidFill>
                <a:effectLst/>
                <a:latin typeface="+mn-lt"/>
                <a:ea typeface="+mn-ea"/>
                <a:cs typeface="+mn-cs"/>
              </a:rPr>
              <a:t>Cannabis Principles Doc: https://www.new-futures.org/sites/default/files/2021-12/Principles%20for%20Cannabis%20Policy%20%26%20Regulation%5B1%5D.pdf </a:t>
            </a:r>
          </a:p>
          <a:p>
            <a:endParaRPr lang="en-US" sz="1200" b="1" kern="1200" dirty="0">
              <a:solidFill>
                <a:srgbClr val="FF0000"/>
              </a:solidFill>
              <a:effectLst/>
              <a:latin typeface="+mn-lt"/>
              <a:ea typeface="+mn-ea"/>
              <a:cs typeface="+mn-cs"/>
            </a:endParaRPr>
          </a:p>
          <a:p>
            <a:r>
              <a:rPr lang="en-US" sz="1200" b="1" i="0" u="none" strike="noStrike" kern="1200" dirty="0">
                <a:solidFill>
                  <a:schemeClr val="tx1"/>
                </a:solidFill>
                <a:effectLst/>
                <a:latin typeface="+mn-lt"/>
                <a:ea typeface="+mn-ea"/>
                <a:cs typeface="+mn-cs"/>
              </a:rPr>
              <a:t>HB 1622, relative to mental health parity. </a:t>
            </a:r>
            <a:r>
              <a:rPr lang="en-US" sz="1200" b="0" i="0" u="none" strike="noStrike" kern="1200" dirty="0">
                <a:solidFill>
                  <a:schemeClr val="tx1"/>
                </a:solidFill>
                <a:effectLst/>
                <a:latin typeface="+mn-lt"/>
                <a:ea typeface="+mn-ea"/>
                <a:cs typeface="+mn-cs"/>
              </a:rPr>
              <a:t>Ensures access to behavioral health treatment by strengthening oversight of state and federal parity laws, which require insurers to cover mental health and substance use services as they do physical health care. </a:t>
            </a:r>
            <a:r>
              <a:rPr lang="en-US" b="1" i="0" u="none" strike="noStrike" dirty="0">
                <a:solidFill>
                  <a:srgbClr val="555555"/>
                </a:solidFill>
                <a:effectLst/>
              </a:rPr>
              <a:t>Status: Passed the House of Representatives; under consideration in the Senate</a:t>
            </a:r>
            <a:endParaRPr lang="en-US" sz="1200" b="0" i="0" u="none" strike="noStrike"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b="1" i="0" u="none" strike="noStrike" kern="1200" dirty="0">
                <a:solidFill>
                  <a:schemeClr val="tx1"/>
                </a:solidFill>
                <a:effectLst/>
                <a:latin typeface="+mn-lt"/>
                <a:ea typeface="+mn-ea"/>
                <a:cs typeface="+mn-cs"/>
              </a:rPr>
              <a:t>SB 275, relative to the opioid abatement trust fund.</a:t>
            </a:r>
            <a:r>
              <a:rPr lang="en-US" sz="1200" b="0" i="0" u="none" strike="noStrike" kern="1200" dirty="0">
                <a:solidFill>
                  <a:schemeClr val="tx1"/>
                </a:solidFill>
                <a:effectLst/>
                <a:latin typeface="+mn-lt"/>
                <a:ea typeface="+mn-ea"/>
                <a:cs typeface="+mn-cs"/>
              </a:rPr>
              <a:t> Strengthens substance use prevention by allowing opioid abatement funds, received through legal settlements from opioid manufacturers, to be used on evidence-based prevention programs. </a:t>
            </a:r>
            <a:r>
              <a:rPr lang="en-US" b="1" i="0" u="none" strike="noStrike" dirty="0">
                <a:solidFill>
                  <a:srgbClr val="555555"/>
                </a:solidFill>
                <a:effectLst/>
              </a:rPr>
              <a:t>Status: Passed the Senate: under consideration in the House of Representatives</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B86CC932-2B20-6242-B7B4-F3833BA6CD58}" type="slidenum">
              <a:rPr lang="en-US" smtClean="0"/>
              <a:t>4</a:t>
            </a:fld>
            <a:endParaRPr lang="en-US"/>
          </a:p>
        </p:txBody>
      </p:sp>
    </p:spTree>
    <p:extLst>
      <p:ext uri="{BB962C8B-B14F-4D97-AF65-F5344CB8AC3E}">
        <p14:creationId xmlns:p14="http://schemas.microsoft.com/office/powerpoint/2010/main" val="9535926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0" u="none" strike="noStrike" dirty="0">
                <a:solidFill>
                  <a:srgbClr val="555555"/>
                </a:solidFill>
                <a:effectLst/>
              </a:rPr>
              <a:t>HB 1077, repealing the prohibition on conversion therapy for minors. </a:t>
            </a:r>
            <a:r>
              <a:rPr lang="en-US" b="0" i="0" u="none" strike="noStrike" dirty="0">
                <a:solidFill>
                  <a:srgbClr val="555555"/>
                </a:solidFill>
                <a:effectLst/>
              </a:rPr>
              <a:t>Permits conversion therapy, which has been shown to negatively impact LGBTQ+ youth. </a:t>
            </a:r>
            <a:r>
              <a:rPr lang="en-US" b="1" i="0" u="none" strike="noStrike" dirty="0">
                <a:solidFill>
                  <a:srgbClr val="555555"/>
                </a:solidFill>
                <a:effectLst/>
              </a:rPr>
              <a:t>Status: Stalled in the House of Representatives</a:t>
            </a:r>
          </a:p>
          <a:p>
            <a:endParaRPr lang="en-US" sz="1200" b="1" i="0" u="none" strike="noStrike" kern="1200" dirty="0">
              <a:solidFill>
                <a:srgbClr val="555555"/>
              </a:solidFill>
              <a:effectLst/>
              <a:latin typeface="+mn-lt"/>
              <a:ea typeface="+mn-ea"/>
              <a:cs typeface="+mn-cs"/>
            </a:endParaRPr>
          </a:p>
          <a:p>
            <a:r>
              <a:rPr lang="en-US" sz="1200" b="1" i="0" u="none" strike="noStrike" kern="1200" dirty="0">
                <a:solidFill>
                  <a:schemeClr val="tx1"/>
                </a:solidFill>
                <a:effectLst/>
                <a:latin typeface="+mn-lt"/>
                <a:ea typeface="+mn-ea"/>
                <a:cs typeface="+mn-cs"/>
              </a:rPr>
              <a:t>HB 1531, modifies the oversight commission on children’s services.</a:t>
            </a:r>
            <a:r>
              <a:rPr lang="en-US" sz="1200" b="0" i="0" u="none" strike="noStrike" kern="1200" dirty="0">
                <a:solidFill>
                  <a:schemeClr val="tx1"/>
                </a:solidFill>
                <a:effectLst/>
                <a:latin typeface="+mn-lt"/>
                <a:ea typeface="+mn-ea"/>
                <a:cs typeface="+mn-cs"/>
              </a:rPr>
              <a:t> Supports New Hampshire children by strengthening Oversight Commission on Children’s Services, which providers guidance to state lawmakers and helps ensure resources are available to support children and families. </a:t>
            </a:r>
            <a:r>
              <a:rPr lang="en-US" b="1" i="0" u="none" strike="noStrike" dirty="0">
                <a:solidFill>
                  <a:srgbClr val="555555"/>
                </a:solidFill>
                <a:effectLst/>
              </a:rPr>
              <a:t>Status: Passed the House of Representatives; under consideration in the Senate</a:t>
            </a:r>
          </a:p>
          <a:p>
            <a:endParaRPr lang="en-US" sz="1200" kern="1200" dirty="0">
              <a:solidFill>
                <a:schemeClr val="tx1"/>
              </a:solidFill>
              <a:effectLst/>
              <a:latin typeface="+mn-lt"/>
              <a:ea typeface="+mn-ea"/>
              <a:cs typeface="+mn-cs"/>
            </a:endParaRPr>
          </a:p>
          <a:p>
            <a:r>
              <a:rPr lang="en-US" sz="1200" b="1" i="0" u="none" strike="noStrike" kern="1200" dirty="0">
                <a:solidFill>
                  <a:schemeClr val="tx1"/>
                </a:solidFill>
                <a:effectLst/>
                <a:latin typeface="+mn-lt"/>
                <a:ea typeface="+mn-ea"/>
                <a:cs typeface="+mn-cs"/>
              </a:rPr>
              <a:t>HB 1639, relative to the youth risk behavior survey in schools. </a:t>
            </a:r>
            <a:r>
              <a:rPr lang="en-US" sz="1200" b="0" i="0" u="none" strike="noStrike" kern="1200" dirty="0">
                <a:solidFill>
                  <a:schemeClr val="tx1"/>
                </a:solidFill>
                <a:effectLst/>
                <a:latin typeface="+mn-lt"/>
                <a:ea typeface="+mn-ea"/>
                <a:cs typeface="+mn-cs"/>
              </a:rPr>
              <a:t>Weakens New Hampshire’s children’s behavioral health treatment systems by changing participation in the Youth Risk Behavior Survey to an “opt-in,” reducing participation and data collection. </a:t>
            </a:r>
            <a:r>
              <a:rPr lang="en-US" b="1" i="0" u="none" strike="noStrike" dirty="0">
                <a:solidFill>
                  <a:srgbClr val="555555"/>
                </a:solidFill>
                <a:effectLst/>
              </a:rPr>
              <a:t>Status: Passed the House of Representatives; under consideration in the Senate</a:t>
            </a:r>
          </a:p>
          <a:p>
            <a:endParaRPr lang="en-US" sz="1200" kern="1200" dirty="0">
              <a:solidFill>
                <a:schemeClr val="tx1"/>
              </a:solidFill>
              <a:effectLst/>
              <a:latin typeface="+mn-lt"/>
              <a:ea typeface="+mn-ea"/>
              <a:cs typeface="+mn-cs"/>
            </a:endParaRPr>
          </a:p>
          <a:p>
            <a:r>
              <a:rPr lang="en-US" sz="1200" b="1" i="0" u="none" strike="noStrike" kern="1200" dirty="0">
                <a:solidFill>
                  <a:schemeClr val="tx1"/>
                </a:solidFill>
                <a:effectLst/>
                <a:latin typeface="+mn-lt"/>
                <a:ea typeface="+mn-ea"/>
                <a:cs typeface="+mn-cs"/>
              </a:rPr>
              <a:t>SB 416, relative to behavioral health assessment and treatment for children in out-of-home placements.</a:t>
            </a:r>
            <a:r>
              <a:rPr lang="en-US" sz="1200" b="0" i="0" u="none" strike="noStrike" kern="1200" dirty="0">
                <a:solidFill>
                  <a:schemeClr val="tx1"/>
                </a:solidFill>
                <a:effectLst/>
                <a:latin typeface="+mn-lt"/>
                <a:ea typeface="+mn-ea"/>
                <a:cs typeface="+mn-cs"/>
              </a:rPr>
              <a:t> Supports children with behavioral health needs by requiring an evidence-based behavioral health analysis or assessment before children are placed in institutional or out-of-home settings. </a:t>
            </a:r>
            <a:r>
              <a:rPr lang="en-US" b="1" i="0" u="none" strike="noStrike" dirty="0">
                <a:solidFill>
                  <a:srgbClr val="555555"/>
                </a:solidFill>
                <a:effectLst/>
              </a:rPr>
              <a:t>Status: Passed the Senate; under consideration in the House of Representatives</a:t>
            </a:r>
          </a:p>
          <a:p>
            <a:endParaRPr lang="en-US" sz="1200" kern="1200" dirty="0">
              <a:solidFill>
                <a:schemeClr val="tx1"/>
              </a:solidFill>
              <a:effectLst/>
              <a:latin typeface="+mn-lt"/>
              <a:ea typeface="+mn-ea"/>
              <a:cs typeface="+mn-cs"/>
            </a:endParaRPr>
          </a:p>
          <a:p>
            <a:r>
              <a:rPr lang="en-US" sz="1200" b="1" i="0" u="none" strike="noStrike" kern="1200" dirty="0">
                <a:solidFill>
                  <a:schemeClr val="tx1"/>
                </a:solidFill>
                <a:effectLst/>
                <a:latin typeface="+mn-lt"/>
                <a:ea typeface="+mn-ea"/>
                <a:cs typeface="+mn-cs"/>
              </a:rPr>
              <a:t>SB 444, relative to childhood adverse experiences treatment and prevention.</a:t>
            </a:r>
            <a:r>
              <a:rPr lang="en-US" sz="1200" b="0" i="0" u="none" strike="noStrike" kern="1200" dirty="0">
                <a:solidFill>
                  <a:schemeClr val="tx1"/>
                </a:solidFill>
                <a:effectLst/>
                <a:latin typeface="+mn-lt"/>
                <a:ea typeface="+mn-ea"/>
                <a:cs typeface="+mn-cs"/>
              </a:rPr>
              <a:t> Expands access to child-parent psychotherapy services, and creates a pilot program for young children who have experienced adverse childhood events and other emotional trauma. </a:t>
            </a:r>
            <a:r>
              <a:rPr lang="en-US" b="1" i="0" u="none" strike="noStrike" dirty="0">
                <a:solidFill>
                  <a:srgbClr val="555555"/>
                </a:solidFill>
                <a:effectLst/>
              </a:rPr>
              <a:t>Status: Passed the Senate; under consideration in the House of Representatives</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B86CC932-2B20-6242-B7B4-F3833BA6CD58}" type="slidenum">
              <a:rPr lang="en-US" smtClean="0"/>
              <a:t>5</a:t>
            </a:fld>
            <a:endParaRPr lang="en-US"/>
          </a:p>
        </p:txBody>
      </p:sp>
    </p:spTree>
    <p:extLst>
      <p:ext uri="{BB962C8B-B14F-4D97-AF65-F5344CB8AC3E}">
        <p14:creationId xmlns:p14="http://schemas.microsoft.com/office/powerpoint/2010/main" val="36732136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dirty="0">
                <a:solidFill>
                  <a:schemeClr val="tx1"/>
                </a:solidFill>
                <a:effectLst/>
                <a:latin typeface="+mn-lt"/>
                <a:ea typeface="+mn-ea"/>
                <a:cs typeface="+mn-cs"/>
              </a:rPr>
              <a:t>SB 144, relative to child care scholarships.</a:t>
            </a:r>
            <a:r>
              <a:rPr lang="en-US" sz="1200" b="0" i="0" u="none" strike="noStrike" kern="1200" dirty="0">
                <a:solidFill>
                  <a:schemeClr val="tx1"/>
                </a:solidFill>
                <a:effectLst/>
                <a:latin typeface="+mn-lt"/>
                <a:ea typeface="+mn-ea"/>
                <a:cs typeface="+mn-cs"/>
              </a:rPr>
              <a:t> Helps child care providers serve more families in need by creating a pilot program modifying New Hampshire’s child care scholarship program to be enrollment-based, rather than attendance-based. </a:t>
            </a:r>
            <a:r>
              <a:rPr lang="en-US" b="1" i="0" u="none" strike="noStrike" dirty="0">
                <a:solidFill>
                  <a:srgbClr val="555555"/>
                </a:solidFill>
                <a:effectLst/>
              </a:rPr>
              <a:t>Status: Passed the Senate; under consideration in the House of Representatives</a:t>
            </a:r>
          </a:p>
          <a:p>
            <a:endParaRPr lang="en-US" sz="1200" kern="1200" dirty="0">
              <a:solidFill>
                <a:schemeClr val="tx1"/>
              </a:solidFill>
              <a:effectLst/>
              <a:latin typeface="+mn-lt"/>
              <a:ea typeface="+mn-ea"/>
              <a:cs typeface="+mn-cs"/>
            </a:endParaRPr>
          </a:p>
          <a:p>
            <a:r>
              <a:rPr lang="en-US" sz="1200" b="1" i="0" u="none" strike="noStrike" kern="1200" dirty="0">
                <a:solidFill>
                  <a:schemeClr val="tx1"/>
                </a:solidFill>
                <a:effectLst/>
                <a:latin typeface="+mn-lt"/>
                <a:ea typeface="+mn-ea"/>
                <a:cs typeface="+mn-cs"/>
              </a:rPr>
              <a:t>SB 407, HB 1536, relative to expanding Medicaid to include certain postpartum health care services. </a:t>
            </a:r>
            <a:r>
              <a:rPr lang="en-US" sz="1200" b="0" i="0" u="none" strike="noStrike" kern="1200" dirty="0">
                <a:solidFill>
                  <a:schemeClr val="tx1"/>
                </a:solidFill>
                <a:effectLst/>
                <a:latin typeface="+mn-lt"/>
                <a:ea typeface="+mn-ea"/>
                <a:cs typeface="+mn-cs"/>
              </a:rPr>
              <a:t>Supports young families, childhood development by expanding New Hampshire’s Medicaid program to cover postpartum services for new mothers. </a:t>
            </a:r>
            <a:r>
              <a:rPr lang="en-US" b="1" i="0" u="none" strike="noStrike" dirty="0">
                <a:solidFill>
                  <a:srgbClr val="555555"/>
                </a:solidFill>
                <a:effectLst/>
              </a:rPr>
              <a:t>Status: SB 407 passed the Senate; under consideration in the House of Representatives; HB 1536 stalled in the House of Representatives</a:t>
            </a:r>
          </a:p>
          <a:p>
            <a:endParaRPr lang="en-US" sz="1200" kern="1200" dirty="0">
              <a:solidFill>
                <a:schemeClr val="tx1"/>
              </a:solidFill>
              <a:effectLst/>
              <a:latin typeface="+mn-lt"/>
              <a:ea typeface="+mn-ea"/>
              <a:cs typeface="+mn-cs"/>
            </a:endParaRPr>
          </a:p>
          <a:p>
            <a:r>
              <a:rPr lang="en-US" sz="1200" b="1" i="0" u="none" strike="noStrike" kern="1200" dirty="0">
                <a:solidFill>
                  <a:schemeClr val="tx1"/>
                </a:solidFill>
                <a:effectLst/>
                <a:latin typeface="+mn-lt"/>
                <a:ea typeface="+mn-ea"/>
                <a:cs typeface="+mn-cs"/>
              </a:rPr>
              <a:t>SB 446, establishing a child care workforce fund and grant program.</a:t>
            </a:r>
            <a:r>
              <a:rPr lang="en-US" sz="1200" b="0" i="0" u="none" strike="noStrike" kern="1200" dirty="0">
                <a:solidFill>
                  <a:schemeClr val="tx1"/>
                </a:solidFill>
                <a:effectLst/>
                <a:latin typeface="+mn-lt"/>
                <a:ea typeface="+mn-ea"/>
                <a:cs typeface="+mn-cs"/>
              </a:rPr>
              <a:t> Increases access to child care by creating a grant program to help centers recruit and retain workers. </a:t>
            </a:r>
            <a:r>
              <a:rPr lang="en-US" b="1" i="0" u="none" strike="noStrike" dirty="0">
                <a:solidFill>
                  <a:srgbClr val="555555"/>
                </a:solidFill>
                <a:effectLst/>
              </a:rPr>
              <a:t>Status: Passed the Senate; under consideration in the House of Representatives</a:t>
            </a:r>
          </a:p>
          <a:p>
            <a:endParaRPr lang="en-US" sz="1200" kern="1200" dirty="0">
              <a:solidFill>
                <a:schemeClr val="tx1"/>
              </a:solidFill>
              <a:effectLst/>
              <a:latin typeface="+mn-lt"/>
              <a:ea typeface="+mn-ea"/>
              <a:cs typeface="+mn-cs"/>
            </a:endParaRPr>
          </a:p>
          <a:p>
            <a:r>
              <a:rPr lang="en-US" sz="1200" b="1" i="0" u="none" strike="noStrike" kern="1200" dirty="0">
                <a:solidFill>
                  <a:schemeClr val="tx1"/>
                </a:solidFill>
                <a:effectLst/>
                <a:latin typeface="+mn-lt"/>
                <a:ea typeface="+mn-ea"/>
                <a:cs typeface="+mn-cs"/>
              </a:rPr>
              <a:t>SB 453, relative to statewide pre-kindergarten funding. </a:t>
            </a:r>
            <a:r>
              <a:rPr lang="en-US" sz="1200" b="0" i="0" u="none" strike="noStrike" kern="1200" dirty="0">
                <a:solidFill>
                  <a:schemeClr val="tx1"/>
                </a:solidFill>
                <a:effectLst/>
                <a:latin typeface="+mn-lt"/>
                <a:ea typeface="+mn-ea"/>
                <a:cs typeface="+mn-cs"/>
              </a:rPr>
              <a:t>Supports children, working families by requiring public school districts to provide pre-kindergarten programs. </a:t>
            </a:r>
            <a:r>
              <a:rPr lang="en-US" b="1" i="0" u="none" strike="noStrike" dirty="0">
                <a:solidFill>
                  <a:srgbClr val="555555"/>
                </a:solidFill>
                <a:effectLst/>
              </a:rPr>
              <a:t>Status: Defeated in the Senate</a:t>
            </a:r>
          </a:p>
          <a:p>
            <a:endParaRPr lang="en-US" dirty="0"/>
          </a:p>
        </p:txBody>
      </p:sp>
      <p:sp>
        <p:nvSpPr>
          <p:cNvPr id="4" name="Slide Number Placeholder 3"/>
          <p:cNvSpPr>
            <a:spLocks noGrp="1"/>
          </p:cNvSpPr>
          <p:nvPr>
            <p:ph type="sldNum" sz="quarter" idx="5"/>
          </p:nvPr>
        </p:nvSpPr>
        <p:spPr/>
        <p:txBody>
          <a:bodyPr/>
          <a:lstStyle/>
          <a:p>
            <a:fld id="{B86CC932-2B20-6242-B7B4-F3833BA6CD58}" type="slidenum">
              <a:rPr lang="en-US" smtClean="0"/>
              <a:t>6</a:t>
            </a:fld>
            <a:endParaRPr lang="en-US"/>
          </a:p>
        </p:txBody>
      </p:sp>
    </p:spTree>
    <p:extLst>
      <p:ext uri="{BB962C8B-B14F-4D97-AF65-F5344CB8AC3E}">
        <p14:creationId xmlns:p14="http://schemas.microsoft.com/office/powerpoint/2010/main" val="24008621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dirty="0">
                <a:solidFill>
                  <a:schemeClr val="tx1"/>
                </a:solidFill>
                <a:effectLst/>
                <a:latin typeface="+mn-lt"/>
                <a:ea typeface="+mn-ea"/>
                <a:cs typeface="+mn-cs"/>
              </a:rPr>
              <a:t>HB 103, SB 422, establishing a dental benefit under the state Medicaid program. </a:t>
            </a:r>
            <a:r>
              <a:rPr lang="en-US" sz="1200" b="0" i="0" u="none" strike="noStrike" kern="1200" dirty="0">
                <a:solidFill>
                  <a:schemeClr val="tx1"/>
                </a:solidFill>
                <a:effectLst/>
                <a:latin typeface="+mn-lt"/>
                <a:ea typeface="+mn-ea"/>
                <a:cs typeface="+mn-cs"/>
              </a:rPr>
              <a:t>Supports the health of Granite Staters by extending the state’s Medicaid program to cover dental services for individuals in need. </a:t>
            </a:r>
            <a:r>
              <a:rPr lang="en-US" b="1" i="0" u="none" strike="noStrike" dirty="0">
                <a:solidFill>
                  <a:srgbClr val="555555"/>
                </a:solidFill>
                <a:effectLst/>
              </a:rPr>
              <a:t>Status: HB 103 passed the House of Representatives; under consideration in the Senate; SB 422 passed Senate; under consideration in the House of Representatives</a:t>
            </a:r>
          </a:p>
          <a:p>
            <a:endParaRPr lang="en-US" sz="1200" kern="1200" dirty="0">
              <a:solidFill>
                <a:schemeClr val="tx1"/>
              </a:solidFill>
              <a:effectLst/>
              <a:latin typeface="+mn-lt"/>
              <a:ea typeface="+mn-ea"/>
              <a:cs typeface="+mn-cs"/>
            </a:endParaRPr>
          </a:p>
          <a:p>
            <a:r>
              <a:rPr lang="en-US" sz="1200" b="1" i="0" u="none" strike="noStrike" kern="1200" dirty="0">
                <a:solidFill>
                  <a:schemeClr val="tx1"/>
                </a:solidFill>
                <a:effectLst/>
                <a:latin typeface="+mn-lt"/>
                <a:ea typeface="+mn-ea"/>
                <a:cs typeface="+mn-cs"/>
              </a:rPr>
              <a:t>SB 399, repealing the fetal health protection act; SB 434, relative to access to abortion care.</a:t>
            </a:r>
            <a:r>
              <a:rPr lang="en-US" sz="1200" b="0" i="0" u="none" strike="noStrike" kern="1200" dirty="0">
                <a:solidFill>
                  <a:schemeClr val="tx1"/>
                </a:solidFill>
                <a:effectLst/>
                <a:latin typeface="+mn-lt"/>
                <a:ea typeface="+mn-ea"/>
                <a:cs typeface="+mn-cs"/>
              </a:rPr>
              <a:t> Support reproductive health by repealing New Hampshire’s 24-week abortion ban and invasive ultrasound mandate. </a:t>
            </a:r>
            <a:r>
              <a:rPr lang="en-US" b="1" i="0" u="none" strike="noStrike" dirty="0">
                <a:solidFill>
                  <a:srgbClr val="555555"/>
                </a:solidFill>
                <a:effectLst/>
              </a:rPr>
              <a:t>Status: SB 436 defeated in the Senate; HB 1674 stalled in the House of Representatives</a:t>
            </a:r>
          </a:p>
          <a:p>
            <a:endParaRPr lang="en-US" sz="1200" kern="1200" dirty="0">
              <a:solidFill>
                <a:schemeClr val="tx1"/>
              </a:solidFill>
              <a:effectLst/>
              <a:latin typeface="+mn-lt"/>
              <a:ea typeface="+mn-ea"/>
              <a:cs typeface="+mn-cs"/>
            </a:endParaRPr>
          </a:p>
          <a:p>
            <a:r>
              <a:rPr lang="en-US" sz="1200" b="1" i="0" u="none" strike="noStrike" kern="1200" dirty="0">
                <a:solidFill>
                  <a:schemeClr val="tx1"/>
                </a:solidFill>
                <a:effectLst/>
                <a:latin typeface="+mn-lt"/>
                <a:ea typeface="+mn-ea"/>
                <a:cs typeface="+mn-cs"/>
              </a:rPr>
              <a:t>HB 1028, relative to the form of individual health insurance policies. </a:t>
            </a:r>
            <a:r>
              <a:rPr lang="en-US" sz="1200" b="0" i="0" u="none" strike="noStrike" kern="1200" dirty="0">
                <a:solidFill>
                  <a:schemeClr val="tx1"/>
                </a:solidFill>
                <a:effectLst/>
                <a:latin typeface="+mn-lt"/>
                <a:ea typeface="+mn-ea"/>
                <a:cs typeface="+mn-cs"/>
              </a:rPr>
              <a:t>Diminishes quality and affordability of health care by allowing unlimited renewals of short-term, low coverage insurance plans. </a:t>
            </a:r>
            <a:r>
              <a:rPr lang="en-US" b="1" i="0" u="none" strike="noStrike" dirty="0">
                <a:solidFill>
                  <a:srgbClr val="555555"/>
                </a:solidFill>
                <a:effectLst/>
              </a:rPr>
              <a:t>Status: Defeated in the House of Representatives</a:t>
            </a:r>
          </a:p>
          <a:p>
            <a:endParaRPr lang="en-US" sz="1200" kern="1200" dirty="0">
              <a:solidFill>
                <a:schemeClr val="tx1"/>
              </a:solidFill>
              <a:effectLst/>
              <a:latin typeface="+mn-lt"/>
              <a:ea typeface="+mn-ea"/>
              <a:cs typeface="+mn-cs"/>
            </a:endParaRPr>
          </a:p>
          <a:p>
            <a:r>
              <a:rPr lang="en-US" sz="1200" b="1" i="0" u="none" strike="noStrike" kern="1200" dirty="0">
                <a:solidFill>
                  <a:schemeClr val="tx1"/>
                </a:solidFill>
                <a:effectLst/>
                <a:latin typeface="+mn-lt"/>
                <a:ea typeface="+mn-ea"/>
                <a:cs typeface="+mn-cs"/>
              </a:rPr>
              <a:t>HB 1526, relative to income eligibility for in and out medical assistance. I</a:t>
            </a:r>
            <a:r>
              <a:rPr lang="en-US" sz="1200" b="0" i="0" u="none" strike="noStrike" kern="1200" dirty="0">
                <a:solidFill>
                  <a:schemeClr val="tx1"/>
                </a:solidFill>
                <a:effectLst/>
                <a:latin typeface="+mn-lt"/>
                <a:ea typeface="+mn-ea"/>
                <a:cs typeface="+mn-cs"/>
              </a:rPr>
              <a:t>ncreases access to health care by expanding income limits for participation in New Hampshire’s “In &amp; Out” Medical Assistance” program, which supports certain individuals in need. </a:t>
            </a:r>
            <a:r>
              <a:rPr lang="en-US" b="1" i="0" u="none" strike="noStrike" dirty="0">
                <a:solidFill>
                  <a:srgbClr val="555555"/>
                </a:solidFill>
                <a:effectLst/>
              </a:rPr>
              <a:t>Status: Passed the House of Representatives; under consideration in the Senate</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B86CC932-2B20-6242-B7B4-F3833BA6CD58}" type="slidenum">
              <a:rPr lang="en-US" smtClean="0"/>
              <a:t>7</a:t>
            </a:fld>
            <a:endParaRPr lang="en-US"/>
          </a:p>
        </p:txBody>
      </p:sp>
    </p:spTree>
    <p:extLst>
      <p:ext uri="{BB962C8B-B14F-4D97-AF65-F5344CB8AC3E}">
        <p14:creationId xmlns:p14="http://schemas.microsoft.com/office/powerpoint/2010/main" val="2018173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dirty="0">
                <a:solidFill>
                  <a:schemeClr val="tx1"/>
                </a:solidFill>
                <a:effectLst/>
                <a:latin typeface="+mn-lt"/>
                <a:ea typeface="+mn-ea"/>
                <a:cs typeface="+mn-cs"/>
              </a:rPr>
              <a:t>SB 304, HB 1576, relative to discrimination in public workplaces and education. </a:t>
            </a:r>
            <a:r>
              <a:rPr lang="en-US" sz="1200" b="0" i="0" u="none" strike="noStrike" kern="1200" dirty="0">
                <a:solidFill>
                  <a:schemeClr val="tx1"/>
                </a:solidFill>
                <a:effectLst/>
                <a:latin typeface="+mn-lt"/>
                <a:ea typeface="+mn-ea"/>
                <a:cs typeface="+mn-cs"/>
              </a:rPr>
              <a:t>Supports needed discussion about diversity, equity and inclusion by repealing ban on teaching of so-called divisive concepts, including race and gender. </a:t>
            </a:r>
            <a:r>
              <a:rPr lang="en-US" b="1" i="0" u="none" strike="noStrike" dirty="0">
                <a:solidFill>
                  <a:srgbClr val="555555"/>
                </a:solidFill>
                <a:effectLst/>
              </a:rPr>
              <a:t>Status: SB 304 defeated in the Senate; HB 1576 stalled in the House of Representatives</a:t>
            </a:r>
          </a:p>
          <a:p>
            <a:endParaRPr lang="en-US" sz="1200" kern="1200" dirty="0">
              <a:solidFill>
                <a:schemeClr val="tx1"/>
              </a:solidFill>
              <a:effectLst/>
              <a:latin typeface="+mn-lt"/>
              <a:ea typeface="+mn-ea"/>
              <a:cs typeface="+mn-cs"/>
            </a:endParaRPr>
          </a:p>
          <a:p>
            <a:r>
              <a:rPr lang="en-US" sz="1200" b="1" i="0" u="none" strike="noStrike" kern="1200" dirty="0">
                <a:solidFill>
                  <a:schemeClr val="tx1"/>
                </a:solidFill>
                <a:effectLst/>
                <a:latin typeface="+mn-lt"/>
                <a:ea typeface="+mn-ea"/>
                <a:cs typeface="+mn-cs"/>
              </a:rPr>
              <a:t>HB 1313, relative to rights to freedom from discrimination in higher education.</a:t>
            </a:r>
            <a:r>
              <a:rPr lang="en-US" sz="1200" b="0" i="0" u="none" strike="noStrike" kern="1200" dirty="0">
                <a:solidFill>
                  <a:schemeClr val="tx1"/>
                </a:solidFill>
                <a:effectLst/>
                <a:latin typeface="+mn-lt"/>
                <a:ea typeface="+mn-ea"/>
                <a:cs typeface="+mn-cs"/>
              </a:rPr>
              <a:t> Prevents important discussion about diversity, equity and inclusion by extending state’s “divisive concepts” ban to public colleges and universities. </a:t>
            </a:r>
            <a:r>
              <a:rPr lang="en-US" b="1" i="0" u="none" strike="noStrike" dirty="0">
                <a:solidFill>
                  <a:srgbClr val="555555"/>
                </a:solidFill>
                <a:effectLst/>
                <a:latin typeface="YAEnl21zi4U 0"/>
              </a:rPr>
              <a:t>Status: Defeated in the House of Representatives</a:t>
            </a:r>
          </a:p>
          <a:p>
            <a:endParaRPr lang="en-US" dirty="0">
              <a:solidFill>
                <a:srgbClr val="555555"/>
              </a:solidFill>
              <a:effectLst/>
              <a:latin typeface="YAEnl21zi4U 0"/>
            </a:endParaRPr>
          </a:p>
          <a:p>
            <a:r>
              <a:rPr lang="en-US" b="1" i="0" u="none" strike="noStrike" dirty="0">
                <a:solidFill>
                  <a:srgbClr val="555555"/>
                </a:solidFill>
                <a:effectLst/>
                <a:latin typeface="YAEnl21zi4U 0"/>
              </a:rPr>
              <a:t>HB 1014, allowing public meetings to be conducted virtually. </a:t>
            </a:r>
            <a:r>
              <a:rPr lang="en-US" b="0" i="0" u="none" strike="noStrike" dirty="0">
                <a:solidFill>
                  <a:srgbClr val="555555"/>
                </a:solidFill>
                <a:effectLst/>
                <a:latin typeface="YAEnl21zi4U 0"/>
              </a:rPr>
              <a:t>Gives the public a stronger voice in the policy-making process, allowing them to testify and participate remotely in public proceedings.</a:t>
            </a:r>
            <a:r>
              <a:rPr lang="en-US" b="1" i="0" u="none" strike="noStrike" dirty="0">
                <a:solidFill>
                  <a:srgbClr val="555555"/>
                </a:solidFill>
                <a:effectLst/>
                <a:latin typeface="YAEnl21zi4U 0"/>
              </a:rPr>
              <a:t> Status: Stalled in the House of Representatives</a:t>
            </a:r>
            <a:endParaRPr lang="en-US" dirty="0">
              <a:solidFill>
                <a:srgbClr val="555555"/>
              </a:solidFill>
              <a:effectLst/>
              <a:latin typeface="YAEnl21zi4U 0"/>
            </a:endParaRPr>
          </a:p>
          <a:p>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B86CC932-2B20-6242-B7B4-F3833BA6CD58}" type="slidenum">
              <a:rPr lang="en-US" smtClean="0"/>
              <a:t>8</a:t>
            </a:fld>
            <a:endParaRPr lang="en-US"/>
          </a:p>
        </p:txBody>
      </p:sp>
    </p:spTree>
    <p:extLst>
      <p:ext uri="{BB962C8B-B14F-4D97-AF65-F5344CB8AC3E}">
        <p14:creationId xmlns:p14="http://schemas.microsoft.com/office/powerpoint/2010/main" val="94934134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40FA9AC-08FE-441F-9383-7BA2F2987CB3}"/>
              </a:ext>
            </a:extLst>
          </p:cNvPr>
          <p:cNvSpPr/>
          <p:nvPr userDrawn="1"/>
        </p:nvSpPr>
        <p:spPr>
          <a:xfrm>
            <a:off x="0" y="0"/>
            <a:ext cx="12192000" cy="182880"/>
          </a:xfrm>
          <a:prstGeom prst="rect">
            <a:avLst/>
          </a:prstGeom>
          <a:solidFill>
            <a:srgbClr val="FA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a:extLst>
              <a:ext uri="{FF2B5EF4-FFF2-40B4-BE49-F238E27FC236}">
                <a16:creationId xmlns:a16="http://schemas.microsoft.com/office/drawing/2014/main" id="{0F39A679-EB19-40D8-A655-F9B115DFCDA9}"/>
              </a:ext>
            </a:extLst>
          </p:cNvPr>
          <p:cNvSpPr txBox="1">
            <a:spLocks/>
          </p:cNvSpPr>
          <p:nvPr userDrawn="1"/>
        </p:nvSpPr>
        <p:spPr>
          <a:xfrm>
            <a:off x="1524000" y="1274763"/>
            <a:ext cx="9144000" cy="23876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US" sz="8000" dirty="0">
              <a:latin typeface="Franklin Gothic Book" panose="020B0503020102020204" pitchFamily="34" charset="0"/>
            </a:endParaRPr>
          </a:p>
        </p:txBody>
      </p:sp>
      <p:sp>
        <p:nvSpPr>
          <p:cNvPr id="9" name="Subtitle 2">
            <a:extLst>
              <a:ext uri="{FF2B5EF4-FFF2-40B4-BE49-F238E27FC236}">
                <a16:creationId xmlns:a16="http://schemas.microsoft.com/office/drawing/2014/main" id="{46EAFD23-3318-42A3-B03E-B6646C09B7CD}"/>
              </a:ext>
            </a:extLst>
          </p:cNvPr>
          <p:cNvSpPr>
            <a:spLocks noGrp="1"/>
          </p:cNvSpPr>
          <p:nvPr>
            <p:ph type="subTitle" idx="1"/>
          </p:nvPr>
        </p:nvSpPr>
        <p:spPr>
          <a:xfrm>
            <a:off x="1524000" y="3353594"/>
            <a:ext cx="9144000" cy="1655762"/>
          </a:xfrm>
        </p:spPr>
        <p:txBody>
          <a:bodyPr>
            <a:normAutofit/>
          </a:bodyPr>
          <a:lstStyle>
            <a:lvl1pPr marL="0" indent="0" algn="ctr">
              <a:buNone/>
              <a:defRPr/>
            </a:lvl1pPr>
          </a:lstStyle>
          <a:p>
            <a:r>
              <a:rPr lang="en-US" sz="3600" dirty="0">
                <a:latin typeface="Franklin Gothic Book" panose="020B0503020102020204" pitchFamily="34" charset="0"/>
              </a:rPr>
              <a:t>Subtitle</a:t>
            </a:r>
            <a:endParaRPr lang="en-US" sz="4000" dirty="0">
              <a:latin typeface="Franklin Gothic Book" panose="020B0503020102020204" pitchFamily="34" charset="0"/>
            </a:endParaRPr>
          </a:p>
        </p:txBody>
      </p:sp>
      <p:pic>
        <p:nvPicPr>
          <p:cNvPr id="10" name="Picture 9" descr="A picture containing music, piano&#10;&#10;Description generated with high confidence">
            <a:extLst>
              <a:ext uri="{FF2B5EF4-FFF2-40B4-BE49-F238E27FC236}">
                <a16:creationId xmlns:a16="http://schemas.microsoft.com/office/drawing/2014/main" id="{7DA2A920-3572-4BC2-8EA9-89CF951DB74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680881" y="5017094"/>
            <a:ext cx="5357033" cy="1339256"/>
          </a:xfrm>
          <a:prstGeom prst="rect">
            <a:avLst/>
          </a:prstGeom>
        </p:spPr>
      </p:pic>
      <p:sp>
        <p:nvSpPr>
          <p:cNvPr id="11" name="Right Triangle 10">
            <a:extLst>
              <a:ext uri="{FF2B5EF4-FFF2-40B4-BE49-F238E27FC236}">
                <a16:creationId xmlns:a16="http://schemas.microsoft.com/office/drawing/2014/main" id="{87892D27-79C9-4B9A-AA95-E84CD42840DD}"/>
              </a:ext>
            </a:extLst>
          </p:cNvPr>
          <p:cNvSpPr/>
          <p:nvPr userDrawn="1"/>
        </p:nvSpPr>
        <p:spPr>
          <a:xfrm>
            <a:off x="0" y="4031311"/>
            <a:ext cx="8301162" cy="2850543"/>
          </a:xfrm>
          <a:prstGeom prst="rtTriangle">
            <a:avLst/>
          </a:prstGeom>
          <a:solidFill>
            <a:srgbClr val="FA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217817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FA285BA-7C28-4B75-93AA-EAACE0F2365A}"/>
              </a:ext>
            </a:extLst>
          </p:cNvPr>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3E5519E2-E123-4A5A-A57D-D1D4C9761807}"/>
              </a:ext>
            </a:extLst>
          </p:cNvPr>
          <p:cNvSpPr>
            <a:spLocks noGrp="1"/>
          </p:cNvSpPr>
          <p:nvPr>
            <p:ph type="sldNum" sz="quarter" idx="12"/>
          </p:nvPr>
        </p:nvSpPr>
        <p:spPr>
          <a:xfrm>
            <a:off x="838200" y="6311581"/>
            <a:ext cx="2743200" cy="365125"/>
          </a:xfrm>
        </p:spPr>
        <p:txBody>
          <a:bodyPr/>
          <a:lstStyle>
            <a:lvl1pPr algn="l">
              <a:defRPr>
                <a:latin typeface="Franklin Gothic Book" panose="020B0503020102020204" pitchFamily="34" charset="0"/>
              </a:defRPr>
            </a:lvl1pPr>
          </a:lstStyle>
          <a:p>
            <a:fld id="{0181BD42-0BDA-467B-8E58-1DD250AC9017}" type="slidenum">
              <a:rPr lang="en-US" smtClean="0"/>
              <a:pPr/>
              <a:t>‹#›</a:t>
            </a:fld>
            <a:endParaRPr lang="en-US" dirty="0"/>
          </a:p>
        </p:txBody>
      </p:sp>
      <p:sp>
        <p:nvSpPr>
          <p:cNvPr id="7" name="Title 1">
            <a:extLst>
              <a:ext uri="{FF2B5EF4-FFF2-40B4-BE49-F238E27FC236}">
                <a16:creationId xmlns:a16="http://schemas.microsoft.com/office/drawing/2014/main" id="{840F9A93-6B5B-4699-89AC-A809B389B0A2}"/>
              </a:ext>
            </a:extLst>
          </p:cNvPr>
          <p:cNvSpPr>
            <a:spLocks noGrp="1"/>
          </p:cNvSpPr>
          <p:nvPr>
            <p:ph type="title"/>
          </p:nvPr>
        </p:nvSpPr>
        <p:spPr>
          <a:xfrm>
            <a:off x="838200" y="341472"/>
            <a:ext cx="10515600" cy="1166972"/>
          </a:xfrm>
          <a:prstGeom prst="rect">
            <a:avLst/>
          </a:prstGeom>
        </p:spPr>
        <p:txBody>
          <a:bodyPr>
            <a:normAutofit/>
          </a:bodyPr>
          <a:lstStyle/>
          <a:p>
            <a:pPr algn="ctr"/>
            <a:r>
              <a:rPr lang="en-US" sz="6000" dirty="0">
                <a:latin typeface="Franklin Gothic Book" panose="020B0503020102020204" pitchFamily="34" charset="0"/>
              </a:rPr>
              <a:t>Title</a:t>
            </a:r>
          </a:p>
        </p:txBody>
      </p:sp>
      <p:cxnSp>
        <p:nvCxnSpPr>
          <p:cNvPr id="8" name="Straight Connector 7">
            <a:extLst>
              <a:ext uri="{FF2B5EF4-FFF2-40B4-BE49-F238E27FC236}">
                <a16:creationId xmlns:a16="http://schemas.microsoft.com/office/drawing/2014/main" id="{C4C3167F-6F48-48A9-965B-4D01D24E4416}"/>
              </a:ext>
            </a:extLst>
          </p:cNvPr>
          <p:cNvCxnSpPr>
            <a:cxnSpLocks/>
          </p:cNvCxnSpPr>
          <p:nvPr userDrawn="1"/>
        </p:nvCxnSpPr>
        <p:spPr>
          <a:xfrm>
            <a:off x="0" y="1508443"/>
            <a:ext cx="12192000" cy="0"/>
          </a:xfrm>
          <a:prstGeom prst="line">
            <a:avLst/>
          </a:prstGeom>
          <a:ln w="19050" cap="flat" cmpd="sng" algn="ctr">
            <a:solidFill>
              <a:srgbClr val="FA0000"/>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pic>
        <p:nvPicPr>
          <p:cNvPr id="9" name="Picture 8" descr="A picture containing music, piano&#10;&#10;Description generated with high confidence">
            <a:extLst>
              <a:ext uri="{FF2B5EF4-FFF2-40B4-BE49-F238E27FC236}">
                <a16:creationId xmlns:a16="http://schemas.microsoft.com/office/drawing/2014/main" id="{6EED1839-5B89-4504-BCAE-9DFCE248F6D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279172" y="6070378"/>
            <a:ext cx="2753802" cy="688449"/>
          </a:xfrm>
          <a:prstGeom prst="rect">
            <a:avLst/>
          </a:prstGeom>
        </p:spPr>
      </p:pic>
    </p:spTree>
    <p:extLst>
      <p:ext uri="{BB962C8B-B14F-4D97-AF65-F5344CB8AC3E}">
        <p14:creationId xmlns:p14="http://schemas.microsoft.com/office/powerpoint/2010/main" val="5745205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C268792-B9A0-4B0D-9DA7-953D1D4CA45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54970AC-9A31-40B1-B937-74187DE8237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8" name="Picture 7" descr="A picture containing music, piano&#10;&#10;Description generated with high confidence">
            <a:extLst>
              <a:ext uri="{FF2B5EF4-FFF2-40B4-BE49-F238E27FC236}">
                <a16:creationId xmlns:a16="http://schemas.microsoft.com/office/drawing/2014/main" id="{B6078680-FE1A-4D6D-9E38-0AC0907605D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279172" y="6070378"/>
            <a:ext cx="2753802" cy="688449"/>
          </a:xfrm>
          <a:prstGeom prst="rect">
            <a:avLst/>
          </a:prstGeom>
        </p:spPr>
      </p:pic>
      <p:sp>
        <p:nvSpPr>
          <p:cNvPr id="9" name="Slide Number Placeholder 5">
            <a:extLst>
              <a:ext uri="{FF2B5EF4-FFF2-40B4-BE49-F238E27FC236}">
                <a16:creationId xmlns:a16="http://schemas.microsoft.com/office/drawing/2014/main" id="{D82E00B3-1C97-4D66-8F23-86DB0F6F4588}"/>
              </a:ext>
            </a:extLst>
          </p:cNvPr>
          <p:cNvSpPr>
            <a:spLocks noGrp="1"/>
          </p:cNvSpPr>
          <p:nvPr>
            <p:ph type="sldNum" sz="quarter" idx="12"/>
          </p:nvPr>
        </p:nvSpPr>
        <p:spPr>
          <a:xfrm>
            <a:off x="838200" y="6311581"/>
            <a:ext cx="2743200" cy="365125"/>
          </a:xfrm>
        </p:spPr>
        <p:txBody>
          <a:bodyPr/>
          <a:lstStyle>
            <a:lvl1pPr algn="l">
              <a:defRPr>
                <a:latin typeface="Franklin Gothic Book" panose="020B0503020102020204" pitchFamily="34" charset="0"/>
              </a:defRPr>
            </a:lvl1pPr>
          </a:lstStyle>
          <a:p>
            <a:fld id="{0181BD42-0BDA-467B-8E58-1DD250AC9017}" type="slidenum">
              <a:rPr lang="en-US" smtClean="0"/>
              <a:pPr/>
              <a:t>‹#›</a:t>
            </a:fld>
            <a:endParaRPr lang="en-US" dirty="0"/>
          </a:p>
        </p:txBody>
      </p:sp>
      <p:sp>
        <p:nvSpPr>
          <p:cNvPr id="10" name="Title 1">
            <a:extLst>
              <a:ext uri="{FF2B5EF4-FFF2-40B4-BE49-F238E27FC236}">
                <a16:creationId xmlns:a16="http://schemas.microsoft.com/office/drawing/2014/main" id="{F6468DF7-64D9-421E-96CC-ECF69CCBB1EC}"/>
              </a:ext>
            </a:extLst>
          </p:cNvPr>
          <p:cNvSpPr>
            <a:spLocks noGrp="1"/>
          </p:cNvSpPr>
          <p:nvPr>
            <p:ph type="title"/>
          </p:nvPr>
        </p:nvSpPr>
        <p:spPr>
          <a:xfrm>
            <a:off x="838200" y="341472"/>
            <a:ext cx="10515600" cy="1166972"/>
          </a:xfrm>
          <a:prstGeom prst="rect">
            <a:avLst/>
          </a:prstGeom>
        </p:spPr>
        <p:txBody>
          <a:bodyPr>
            <a:normAutofit/>
          </a:bodyPr>
          <a:lstStyle/>
          <a:p>
            <a:pPr algn="ctr"/>
            <a:r>
              <a:rPr lang="en-US" sz="6000" dirty="0">
                <a:latin typeface="Franklin Gothic Book" panose="020B0503020102020204" pitchFamily="34" charset="0"/>
              </a:rPr>
              <a:t>Title</a:t>
            </a:r>
          </a:p>
        </p:txBody>
      </p:sp>
      <p:cxnSp>
        <p:nvCxnSpPr>
          <p:cNvPr id="11" name="Straight Connector 10">
            <a:extLst>
              <a:ext uri="{FF2B5EF4-FFF2-40B4-BE49-F238E27FC236}">
                <a16:creationId xmlns:a16="http://schemas.microsoft.com/office/drawing/2014/main" id="{EFFDC317-E00F-4229-B60A-5AAB8E7D4DA3}"/>
              </a:ext>
            </a:extLst>
          </p:cNvPr>
          <p:cNvCxnSpPr>
            <a:cxnSpLocks/>
          </p:cNvCxnSpPr>
          <p:nvPr userDrawn="1"/>
        </p:nvCxnSpPr>
        <p:spPr>
          <a:xfrm>
            <a:off x="0" y="1508443"/>
            <a:ext cx="12192000" cy="0"/>
          </a:xfrm>
          <a:prstGeom prst="line">
            <a:avLst/>
          </a:prstGeom>
          <a:ln w="19050" cap="flat" cmpd="sng" algn="ctr">
            <a:solidFill>
              <a:srgbClr val="FA0000"/>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15710014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603D3489-908B-47A5-9FDE-FF5D2789C79F}"/>
              </a:ext>
            </a:extLst>
          </p:cNvPr>
          <p:cNvCxnSpPr>
            <a:cxnSpLocks/>
          </p:cNvCxnSpPr>
          <p:nvPr userDrawn="1"/>
        </p:nvCxnSpPr>
        <p:spPr>
          <a:xfrm>
            <a:off x="0" y="1508443"/>
            <a:ext cx="12192000" cy="0"/>
          </a:xfrm>
          <a:prstGeom prst="line">
            <a:avLst/>
          </a:prstGeom>
          <a:ln w="19050" cap="flat" cmpd="sng" algn="ctr">
            <a:solidFill>
              <a:srgbClr val="FA0000"/>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pic>
        <p:nvPicPr>
          <p:cNvPr id="8" name="Picture 7" descr="A picture containing music, piano&#10;&#10;Description generated with high confidence">
            <a:extLst>
              <a:ext uri="{FF2B5EF4-FFF2-40B4-BE49-F238E27FC236}">
                <a16:creationId xmlns:a16="http://schemas.microsoft.com/office/drawing/2014/main" id="{5FBEF3C7-FBC3-40D4-B436-3343F345A1B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279172" y="6070378"/>
            <a:ext cx="2753802" cy="688449"/>
          </a:xfrm>
          <a:prstGeom prst="rect">
            <a:avLst/>
          </a:prstGeom>
        </p:spPr>
      </p:pic>
      <p:sp>
        <p:nvSpPr>
          <p:cNvPr id="9" name="Slide Number Placeholder 5">
            <a:extLst>
              <a:ext uri="{FF2B5EF4-FFF2-40B4-BE49-F238E27FC236}">
                <a16:creationId xmlns:a16="http://schemas.microsoft.com/office/drawing/2014/main" id="{32F64CC4-CC8E-458A-8C07-425DF41480A3}"/>
              </a:ext>
            </a:extLst>
          </p:cNvPr>
          <p:cNvSpPr>
            <a:spLocks noGrp="1"/>
          </p:cNvSpPr>
          <p:nvPr>
            <p:ph type="sldNum" sz="quarter" idx="12"/>
          </p:nvPr>
        </p:nvSpPr>
        <p:spPr>
          <a:xfrm>
            <a:off x="838200" y="6311581"/>
            <a:ext cx="2743200" cy="365125"/>
          </a:xfrm>
        </p:spPr>
        <p:txBody>
          <a:bodyPr/>
          <a:lstStyle>
            <a:lvl1pPr algn="l">
              <a:defRPr>
                <a:latin typeface="Franklin Gothic Book" panose="020B0503020102020204" pitchFamily="34" charset="0"/>
              </a:defRPr>
            </a:lvl1pPr>
          </a:lstStyle>
          <a:p>
            <a:fld id="{0181BD42-0BDA-467B-8E58-1DD250AC9017}" type="slidenum">
              <a:rPr lang="en-US" smtClean="0"/>
              <a:pPr/>
              <a:t>‹#›</a:t>
            </a:fld>
            <a:endParaRPr lang="en-US" dirty="0"/>
          </a:p>
        </p:txBody>
      </p:sp>
      <p:sp>
        <p:nvSpPr>
          <p:cNvPr id="10" name="Title 9">
            <a:extLst>
              <a:ext uri="{FF2B5EF4-FFF2-40B4-BE49-F238E27FC236}">
                <a16:creationId xmlns:a16="http://schemas.microsoft.com/office/drawing/2014/main" id="{B59DCE56-7F48-4933-8BCC-0E8E5138D109}"/>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330239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A picture containing music, piano&#10;&#10;Description generated with high confidence">
            <a:extLst>
              <a:ext uri="{FF2B5EF4-FFF2-40B4-BE49-F238E27FC236}">
                <a16:creationId xmlns:a16="http://schemas.microsoft.com/office/drawing/2014/main" id="{80E27ACA-3DD3-466C-8D19-C3D9BDD058A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279172" y="6070378"/>
            <a:ext cx="2753802" cy="688449"/>
          </a:xfrm>
          <a:prstGeom prst="rect">
            <a:avLst/>
          </a:prstGeom>
        </p:spPr>
      </p:pic>
      <p:sp>
        <p:nvSpPr>
          <p:cNvPr id="6" name="Slide Number Placeholder 5">
            <a:extLst>
              <a:ext uri="{FF2B5EF4-FFF2-40B4-BE49-F238E27FC236}">
                <a16:creationId xmlns:a16="http://schemas.microsoft.com/office/drawing/2014/main" id="{AF1339F7-E386-4D93-A3DB-3941023ED876}"/>
              </a:ext>
            </a:extLst>
          </p:cNvPr>
          <p:cNvSpPr>
            <a:spLocks noGrp="1"/>
          </p:cNvSpPr>
          <p:nvPr>
            <p:ph type="sldNum" sz="quarter" idx="12"/>
          </p:nvPr>
        </p:nvSpPr>
        <p:spPr>
          <a:xfrm>
            <a:off x="838200" y="6311581"/>
            <a:ext cx="2743200" cy="365125"/>
          </a:xfrm>
        </p:spPr>
        <p:txBody>
          <a:bodyPr/>
          <a:lstStyle>
            <a:lvl1pPr algn="l">
              <a:defRPr>
                <a:latin typeface="Franklin Gothic Book" panose="020B0503020102020204" pitchFamily="34" charset="0"/>
              </a:defRPr>
            </a:lvl1pPr>
          </a:lstStyle>
          <a:p>
            <a:fld id="{0181BD42-0BDA-467B-8E58-1DD250AC9017}" type="slidenum">
              <a:rPr lang="en-US" smtClean="0"/>
              <a:pPr/>
              <a:t>‹#›</a:t>
            </a:fld>
            <a:endParaRPr lang="en-US" dirty="0"/>
          </a:p>
        </p:txBody>
      </p:sp>
    </p:spTree>
    <p:extLst>
      <p:ext uri="{BB962C8B-B14F-4D97-AF65-F5344CB8AC3E}">
        <p14:creationId xmlns:p14="http://schemas.microsoft.com/office/powerpoint/2010/main" val="26226439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40FA9AC-08FE-441F-9383-7BA2F2987CB3}"/>
              </a:ext>
            </a:extLst>
          </p:cNvPr>
          <p:cNvSpPr/>
          <p:nvPr userDrawn="1"/>
        </p:nvSpPr>
        <p:spPr>
          <a:xfrm>
            <a:off x="0" y="0"/>
            <a:ext cx="12192000" cy="182880"/>
          </a:xfrm>
          <a:prstGeom prst="rect">
            <a:avLst/>
          </a:prstGeom>
          <a:solidFill>
            <a:srgbClr val="FA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a:extLst>
              <a:ext uri="{FF2B5EF4-FFF2-40B4-BE49-F238E27FC236}">
                <a16:creationId xmlns:a16="http://schemas.microsoft.com/office/drawing/2014/main" id="{0F39A679-EB19-40D8-A655-F9B115DFCDA9}"/>
              </a:ext>
            </a:extLst>
          </p:cNvPr>
          <p:cNvSpPr txBox="1">
            <a:spLocks/>
          </p:cNvSpPr>
          <p:nvPr userDrawn="1"/>
        </p:nvSpPr>
        <p:spPr>
          <a:xfrm>
            <a:off x="1524000" y="1274763"/>
            <a:ext cx="9144000" cy="23876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8000" dirty="0">
                <a:latin typeface="Franklin Gothic Book" panose="020B0503020102020204" pitchFamily="34" charset="0"/>
              </a:rPr>
              <a:t>Thank you!</a:t>
            </a:r>
          </a:p>
        </p:txBody>
      </p:sp>
      <p:sp>
        <p:nvSpPr>
          <p:cNvPr id="11" name="Right Triangle 10">
            <a:extLst>
              <a:ext uri="{FF2B5EF4-FFF2-40B4-BE49-F238E27FC236}">
                <a16:creationId xmlns:a16="http://schemas.microsoft.com/office/drawing/2014/main" id="{87892D27-79C9-4B9A-AA95-E84CD42840DD}"/>
              </a:ext>
            </a:extLst>
          </p:cNvPr>
          <p:cNvSpPr/>
          <p:nvPr userDrawn="1"/>
        </p:nvSpPr>
        <p:spPr>
          <a:xfrm>
            <a:off x="0" y="4031311"/>
            <a:ext cx="8301162" cy="2850543"/>
          </a:xfrm>
          <a:prstGeom prst="rtTriangle">
            <a:avLst/>
          </a:prstGeom>
          <a:solidFill>
            <a:srgbClr val="FA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A picture containing music, piano&#10;&#10;Description generated with high confidence">
            <a:extLst>
              <a:ext uri="{FF2B5EF4-FFF2-40B4-BE49-F238E27FC236}">
                <a16:creationId xmlns:a16="http://schemas.microsoft.com/office/drawing/2014/main" id="{ACD030DD-C73E-40ED-88B4-7BD65313999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279172" y="6070378"/>
            <a:ext cx="2753802" cy="688449"/>
          </a:xfrm>
          <a:prstGeom prst="rect">
            <a:avLst/>
          </a:prstGeom>
        </p:spPr>
      </p:pic>
      <p:sp>
        <p:nvSpPr>
          <p:cNvPr id="13" name="Subtitle 4">
            <a:extLst>
              <a:ext uri="{FF2B5EF4-FFF2-40B4-BE49-F238E27FC236}">
                <a16:creationId xmlns:a16="http://schemas.microsoft.com/office/drawing/2014/main" id="{D289AFFA-0C91-4918-A937-A1720D4DFBC7}"/>
              </a:ext>
            </a:extLst>
          </p:cNvPr>
          <p:cNvSpPr>
            <a:spLocks noGrp="1"/>
          </p:cNvSpPr>
          <p:nvPr>
            <p:ph type="subTitle" idx="1"/>
          </p:nvPr>
        </p:nvSpPr>
        <p:spPr>
          <a:xfrm>
            <a:off x="1512073" y="3447726"/>
            <a:ext cx="9144000" cy="429273"/>
          </a:xfrm>
        </p:spPr>
        <p:txBody>
          <a:bodyPr/>
          <a:lstStyle>
            <a:lvl1pPr marL="0" indent="0" algn="ctr">
              <a:buFontTx/>
              <a:buNone/>
              <a:defRPr/>
            </a:lvl1pPr>
          </a:lstStyle>
          <a:p>
            <a:r>
              <a:rPr lang="en-US" dirty="0"/>
              <a:t>For more information: new-futures.org</a:t>
            </a:r>
          </a:p>
        </p:txBody>
      </p:sp>
      <p:sp>
        <p:nvSpPr>
          <p:cNvPr id="14" name="Subtitle 4">
            <a:extLst>
              <a:ext uri="{FF2B5EF4-FFF2-40B4-BE49-F238E27FC236}">
                <a16:creationId xmlns:a16="http://schemas.microsoft.com/office/drawing/2014/main" id="{A834767F-38A1-4012-8E8E-F77F0BDB9B04}"/>
              </a:ext>
            </a:extLst>
          </p:cNvPr>
          <p:cNvSpPr txBox="1">
            <a:spLocks/>
          </p:cNvSpPr>
          <p:nvPr userDrawn="1"/>
        </p:nvSpPr>
        <p:spPr>
          <a:xfrm>
            <a:off x="3668615" y="4109105"/>
            <a:ext cx="2095500" cy="42927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dirty="0" err="1"/>
              <a:t>NewFuturesNH</a:t>
            </a:r>
            <a:endParaRPr lang="en-US" dirty="0"/>
          </a:p>
        </p:txBody>
      </p:sp>
      <p:sp>
        <p:nvSpPr>
          <p:cNvPr id="15" name="Subtitle 4">
            <a:extLst>
              <a:ext uri="{FF2B5EF4-FFF2-40B4-BE49-F238E27FC236}">
                <a16:creationId xmlns:a16="http://schemas.microsoft.com/office/drawing/2014/main" id="{19FF55ED-5416-44A4-ACDB-0033E5337C0B}"/>
              </a:ext>
            </a:extLst>
          </p:cNvPr>
          <p:cNvSpPr txBox="1">
            <a:spLocks/>
          </p:cNvSpPr>
          <p:nvPr userDrawn="1"/>
        </p:nvSpPr>
        <p:spPr>
          <a:xfrm>
            <a:off x="6714296" y="4109105"/>
            <a:ext cx="2374044" cy="42927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dirty="0"/>
              <a:t>@</a:t>
            </a:r>
            <a:r>
              <a:rPr lang="en-US" dirty="0" err="1"/>
              <a:t>NewFuturesNH</a:t>
            </a:r>
            <a:endParaRPr lang="en-US" dirty="0"/>
          </a:p>
        </p:txBody>
      </p:sp>
      <p:pic>
        <p:nvPicPr>
          <p:cNvPr id="16" name="Picture 2" descr="Image result for facebook and twitter icons">
            <a:extLst>
              <a:ext uri="{FF2B5EF4-FFF2-40B4-BE49-F238E27FC236}">
                <a16:creationId xmlns:a16="http://schemas.microsoft.com/office/drawing/2014/main" id="{AC856E0D-7940-40D5-A144-C856238E059B}"/>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l="40799" t="12799" r="40532" b="7466"/>
          <a:stretch>
            <a:fillRect/>
          </a:stretch>
        </p:blipFill>
        <p:spPr bwMode="auto">
          <a:xfrm>
            <a:off x="3179665" y="4061157"/>
            <a:ext cx="488950" cy="525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pic>
        <p:nvPicPr>
          <p:cNvPr id="17" name="Picture 3" descr="Image result for facebook and twitter icons">
            <a:extLst>
              <a:ext uri="{FF2B5EF4-FFF2-40B4-BE49-F238E27FC236}">
                <a16:creationId xmlns:a16="http://schemas.microsoft.com/office/drawing/2014/main" id="{5EF6B0DC-497F-4C2C-806B-3342803C65C4}"/>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l="21066" t="12799" r="59166" b="9065"/>
          <a:stretch>
            <a:fillRect/>
          </a:stretch>
        </p:blipFill>
        <p:spPr bwMode="auto">
          <a:xfrm>
            <a:off x="6253065" y="4061158"/>
            <a:ext cx="527693" cy="5251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Tree>
    <p:extLst>
      <p:ext uri="{BB962C8B-B14F-4D97-AF65-F5344CB8AC3E}">
        <p14:creationId xmlns:p14="http://schemas.microsoft.com/office/powerpoint/2010/main" val="395145512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D47B3E8-C1D6-4407-8224-C41AD4B5895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7453F23A-9D77-4467-90F5-D7A96BD308C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3E20A0-4002-4A6B-9B78-300E9B97F575}" type="datetimeFigureOut">
              <a:rPr lang="en-US" smtClean="0"/>
              <a:t>4/11/22</a:t>
            </a:fld>
            <a:endParaRPr lang="en-US"/>
          </a:p>
        </p:txBody>
      </p:sp>
      <p:sp>
        <p:nvSpPr>
          <p:cNvPr id="5" name="Footer Placeholder 4">
            <a:extLst>
              <a:ext uri="{FF2B5EF4-FFF2-40B4-BE49-F238E27FC236}">
                <a16:creationId xmlns:a16="http://schemas.microsoft.com/office/drawing/2014/main" id="{0B0E362F-2133-4B55-9FC8-6C74861F643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85D4F33-9BB6-49DB-BD45-C4893C42E4D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81BD42-0BDA-467B-8E58-1DD250AC9017}" type="slidenum">
              <a:rPr lang="en-US" smtClean="0"/>
              <a:t>‹#›</a:t>
            </a:fld>
            <a:endParaRPr lang="en-US"/>
          </a:p>
        </p:txBody>
      </p:sp>
      <p:sp>
        <p:nvSpPr>
          <p:cNvPr id="7" name="Rectangle 6">
            <a:extLst>
              <a:ext uri="{FF2B5EF4-FFF2-40B4-BE49-F238E27FC236}">
                <a16:creationId xmlns:a16="http://schemas.microsoft.com/office/drawing/2014/main" id="{E997C522-9E0F-417B-8CEF-55772753127A}"/>
              </a:ext>
            </a:extLst>
          </p:cNvPr>
          <p:cNvSpPr/>
          <p:nvPr userDrawn="1"/>
        </p:nvSpPr>
        <p:spPr>
          <a:xfrm>
            <a:off x="0" y="0"/>
            <a:ext cx="12192000" cy="182880"/>
          </a:xfrm>
          <a:prstGeom prst="rect">
            <a:avLst/>
          </a:prstGeom>
          <a:solidFill>
            <a:srgbClr val="FA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Placeholder 10">
            <a:extLst>
              <a:ext uri="{FF2B5EF4-FFF2-40B4-BE49-F238E27FC236}">
                <a16:creationId xmlns:a16="http://schemas.microsoft.com/office/drawing/2014/main" id="{F2534A80-A301-40D2-8FE7-1D5800B10B5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Tree>
    <p:extLst>
      <p:ext uri="{BB962C8B-B14F-4D97-AF65-F5344CB8AC3E}">
        <p14:creationId xmlns:p14="http://schemas.microsoft.com/office/powerpoint/2010/main" val="4871278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 id="2147483656" r:id="rId6"/>
  </p:sldLayoutIdLst>
  <p:txStyles>
    <p:titleStyle>
      <a:lvl1pPr algn="ctr" defTabSz="914400" rtl="0" eaLnBrk="1" latinLnBrk="0" hangingPunct="1">
        <a:lnSpc>
          <a:spcPct val="90000"/>
        </a:lnSpc>
        <a:spcBef>
          <a:spcPct val="0"/>
        </a:spcBef>
        <a:buNone/>
        <a:defRPr sz="4400" kern="1200">
          <a:solidFill>
            <a:schemeClr val="tx1"/>
          </a:solidFill>
          <a:latin typeface="Franklin Gothic Book" panose="020B0503020102020204" pitchFamily="34" charset="0"/>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Franklin Gothic Book" panose="020B05030201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Franklin Gothic Book" panose="020B05030201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Franklin Gothic Book" panose="020B05030201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Franklin Gothic Book" panose="020B05030201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Franklin Gothic Book" panose="020B05030201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hyperlink" Target="http://trak.li/b/2163465" TargetMode="External"/><Relationship Id="rId7" Type="http://schemas.openxmlformats.org/officeDocument/2006/relationships/hyperlink" Target="http://www.gencourt.state.nh.us/bill_status/pdf.aspx?id=29230&amp;q=billVersion"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hyperlink" Target="http://www.gencourt.state.nh.us/bill_status/pdf.aspx?id=28941&amp;q=billVersion" TargetMode="External"/><Relationship Id="rId5" Type="http://schemas.openxmlformats.org/officeDocument/2006/relationships/hyperlink" Target="http://www.gencourt.state.nh.us/bill_status/legacy/bs2016/billText.aspx?sy=2022&amp;id=1243&amp;txtFormat=html" TargetMode="External"/><Relationship Id="rId10" Type="http://schemas.openxmlformats.org/officeDocument/2006/relationships/hyperlink" Target="https://legiscan.com/NH/text/HB255/id/2235022" TargetMode="External"/><Relationship Id="rId4" Type="http://schemas.openxmlformats.org/officeDocument/2006/relationships/hyperlink" Target="http://www.gencourt.state.nh.us/bill_status/legacy/bs2016/billText.aspx?sy=2022&amp;id=1268&amp;txtFormat=html" TargetMode="External"/><Relationship Id="rId9"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hyperlink" Target="https://www.new-futures.org/sites/default/files/2021-12/Principles%20for%20Cannabis%20Policy%20%26%20Regulation%5B1%5D.pdf"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 Id="rId5" Type="http://schemas.openxmlformats.org/officeDocument/2006/relationships/image" Target="../media/image5.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E9F32-4E56-430E-A4CE-D2786337F295}"/>
              </a:ext>
            </a:extLst>
          </p:cNvPr>
          <p:cNvSpPr>
            <a:spLocks noGrp="1"/>
          </p:cNvSpPr>
          <p:nvPr>
            <p:ph type="ctrTitle" idx="4294967295"/>
          </p:nvPr>
        </p:nvSpPr>
        <p:spPr>
          <a:xfrm>
            <a:off x="970381" y="1311114"/>
            <a:ext cx="10251233" cy="2387600"/>
          </a:xfrm>
          <a:prstGeom prst="rect">
            <a:avLst/>
          </a:prstGeom>
        </p:spPr>
        <p:txBody>
          <a:bodyPr>
            <a:normAutofit/>
          </a:bodyPr>
          <a:lstStyle/>
          <a:p>
            <a:r>
              <a:rPr lang="en-US" sz="7200" b="1" dirty="0"/>
              <a:t>2022 Legislative Crossover Report</a:t>
            </a:r>
          </a:p>
        </p:txBody>
      </p:sp>
      <p:sp>
        <p:nvSpPr>
          <p:cNvPr id="3" name="Subtitle 2">
            <a:extLst>
              <a:ext uri="{FF2B5EF4-FFF2-40B4-BE49-F238E27FC236}">
                <a16:creationId xmlns:a16="http://schemas.microsoft.com/office/drawing/2014/main" id="{5EE0AEA8-7B59-41C3-98FD-F258303E70A6}"/>
              </a:ext>
            </a:extLst>
          </p:cNvPr>
          <p:cNvSpPr>
            <a:spLocks noGrp="1"/>
          </p:cNvSpPr>
          <p:nvPr>
            <p:ph type="subTitle" idx="4294967295"/>
          </p:nvPr>
        </p:nvSpPr>
        <p:spPr>
          <a:xfrm>
            <a:off x="1523998" y="3698714"/>
            <a:ext cx="9144000" cy="1655762"/>
          </a:xfrm>
        </p:spPr>
        <p:txBody>
          <a:bodyPr/>
          <a:lstStyle/>
          <a:p>
            <a:pPr algn="ctr"/>
            <a:r>
              <a:rPr lang="en-US" dirty="0"/>
              <a:t>Priority Health &amp; Wellness Bills</a:t>
            </a:r>
          </a:p>
        </p:txBody>
      </p:sp>
    </p:spTree>
    <p:extLst>
      <p:ext uri="{BB962C8B-B14F-4D97-AF65-F5344CB8AC3E}">
        <p14:creationId xmlns:p14="http://schemas.microsoft.com/office/powerpoint/2010/main" val="17610761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078EA21-E05B-43E6-9EAC-C5C31D8C2485}"/>
              </a:ext>
            </a:extLst>
          </p:cNvPr>
          <p:cNvSpPr>
            <a:spLocks noGrp="1"/>
          </p:cNvSpPr>
          <p:nvPr>
            <p:ph type="title"/>
          </p:nvPr>
        </p:nvSpPr>
        <p:spPr>
          <a:xfrm>
            <a:off x="114266" y="337634"/>
            <a:ext cx="10515600" cy="1166972"/>
          </a:xfrm>
        </p:spPr>
        <p:txBody>
          <a:bodyPr/>
          <a:lstStyle/>
          <a:p>
            <a:r>
              <a:rPr lang="en-US" b="1" dirty="0"/>
              <a:t>Campaign for a Healthy NH: Overview</a:t>
            </a:r>
          </a:p>
        </p:txBody>
      </p:sp>
      <p:pic>
        <p:nvPicPr>
          <p:cNvPr id="16" name="Picture 15" descr="Icon&#10;&#10;Description automatically generated">
            <a:extLst>
              <a:ext uri="{FF2B5EF4-FFF2-40B4-BE49-F238E27FC236}">
                <a16:creationId xmlns:a16="http://schemas.microsoft.com/office/drawing/2014/main" id="{D935A0D0-D397-6047-A183-497D06BD178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95984" y="337634"/>
            <a:ext cx="1009966" cy="1009966"/>
          </a:xfrm>
          <a:prstGeom prst="rect">
            <a:avLst/>
          </a:prstGeom>
        </p:spPr>
      </p:pic>
      <p:pic>
        <p:nvPicPr>
          <p:cNvPr id="6" name="Picture 5" descr="Chart, text&#10;&#10;Description automatically generated with medium confidence">
            <a:extLst>
              <a:ext uri="{FF2B5EF4-FFF2-40B4-BE49-F238E27FC236}">
                <a16:creationId xmlns:a16="http://schemas.microsoft.com/office/drawing/2014/main" id="{3ED047EB-31AB-4698-89C6-84E2CA466A1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96629" y="2173650"/>
            <a:ext cx="10398741" cy="3101771"/>
          </a:xfrm>
          <a:prstGeom prst="rect">
            <a:avLst/>
          </a:prstGeom>
        </p:spPr>
      </p:pic>
    </p:spTree>
    <p:extLst>
      <p:ext uri="{BB962C8B-B14F-4D97-AF65-F5344CB8AC3E}">
        <p14:creationId xmlns:p14="http://schemas.microsoft.com/office/powerpoint/2010/main" val="25561982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17DE9F3-59BE-49B8-AABE-AB1C29E364B3}"/>
              </a:ext>
            </a:extLst>
          </p:cNvPr>
          <p:cNvSpPr>
            <a:spLocks noGrp="1"/>
          </p:cNvSpPr>
          <p:nvPr>
            <p:ph sz="half" idx="1"/>
          </p:nvPr>
        </p:nvSpPr>
        <p:spPr>
          <a:xfrm>
            <a:off x="1292359" y="2083628"/>
            <a:ext cx="4319301" cy="3673301"/>
          </a:xfrm>
        </p:spPr>
        <p:txBody>
          <a:bodyPr>
            <a:normAutofit fontScale="92500" lnSpcReduction="10000"/>
          </a:bodyPr>
          <a:lstStyle/>
          <a:p>
            <a:r>
              <a:rPr lang="en-US" sz="2400" b="1" dirty="0">
                <a:hlinkClick r:id="rId3">
                  <a:extLst>
                    <a:ext uri="{A12FA001-AC4F-418D-AE19-62706E023703}">
                      <ahyp:hlinkClr xmlns:ahyp="http://schemas.microsoft.com/office/drawing/2018/hyperlinkcolor" val="tx"/>
                    </a:ext>
                  </a:extLst>
                </a:hlinkClick>
              </a:rPr>
              <a:t>HB 1035</a:t>
            </a:r>
            <a:r>
              <a:rPr lang="en-US" sz="2400" b="1" dirty="0"/>
              <a:t>: </a:t>
            </a:r>
            <a:r>
              <a:rPr lang="en-US" sz="2400" dirty="0"/>
              <a:t>relative to exemptions from school vaccine mandates. </a:t>
            </a:r>
          </a:p>
          <a:p>
            <a:endParaRPr lang="en-US" sz="2400" dirty="0"/>
          </a:p>
          <a:p>
            <a:endParaRPr lang="en-US" sz="2400" dirty="0"/>
          </a:p>
          <a:p>
            <a:r>
              <a:rPr lang="en-US" sz="2400" b="1" dirty="0">
                <a:hlinkClick r:id="rId4">
                  <a:extLst>
                    <a:ext uri="{A12FA001-AC4F-418D-AE19-62706E023703}">
                      <ahyp:hlinkClr xmlns:ahyp="http://schemas.microsoft.com/office/drawing/2018/hyperlinkcolor" val="tx"/>
                    </a:ext>
                  </a:extLst>
                </a:hlinkClick>
              </a:rPr>
              <a:t>HB 1210</a:t>
            </a:r>
            <a:r>
              <a:rPr lang="en-US" sz="2400" b="1" dirty="0"/>
              <a:t>: </a:t>
            </a:r>
            <a:r>
              <a:rPr lang="en-US" sz="2400" dirty="0"/>
              <a:t>relative to exemptions from vaccine mandates. </a:t>
            </a:r>
          </a:p>
          <a:p>
            <a:endParaRPr lang="en-US" sz="2400" dirty="0"/>
          </a:p>
          <a:p>
            <a:endParaRPr lang="en-US" sz="2400" dirty="0"/>
          </a:p>
          <a:p>
            <a:r>
              <a:rPr lang="en-US" sz="2400" b="1" dirty="0">
                <a:hlinkClick r:id="rId5">
                  <a:extLst>
                    <a:ext uri="{A12FA001-AC4F-418D-AE19-62706E023703}">
                      <ahyp:hlinkClr xmlns:ahyp="http://schemas.microsoft.com/office/drawing/2018/hyperlinkcolor" val="tx"/>
                    </a:ext>
                  </a:extLst>
                </a:hlinkClick>
              </a:rPr>
              <a:t>HB 1606</a:t>
            </a:r>
            <a:r>
              <a:rPr lang="en-US" sz="2400" b="1" dirty="0"/>
              <a:t>: </a:t>
            </a:r>
            <a:r>
              <a:rPr lang="en-US" sz="2400" dirty="0"/>
              <a:t>making the state vaccine registry an opt-in program. </a:t>
            </a:r>
          </a:p>
        </p:txBody>
      </p:sp>
      <p:sp>
        <p:nvSpPr>
          <p:cNvPr id="3" name="Content Placeholder 2">
            <a:extLst>
              <a:ext uri="{FF2B5EF4-FFF2-40B4-BE49-F238E27FC236}">
                <a16:creationId xmlns:a16="http://schemas.microsoft.com/office/drawing/2014/main" id="{B91C2186-962F-4607-B59E-7A44C9E49B99}"/>
              </a:ext>
            </a:extLst>
          </p:cNvPr>
          <p:cNvSpPr>
            <a:spLocks noGrp="1"/>
          </p:cNvSpPr>
          <p:nvPr>
            <p:ph sz="half" idx="2"/>
          </p:nvPr>
        </p:nvSpPr>
        <p:spPr>
          <a:xfrm>
            <a:off x="6778490" y="2089074"/>
            <a:ext cx="5279966" cy="4351338"/>
          </a:xfrm>
        </p:spPr>
        <p:txBody>
          <a:bodyPr>
            <a:normAutofit/>
          </a:bodyPr>
          <a:lstStyle/>
          <a:p>
            <a:r>
              <a:rPr lang="en-US" sz="2200" b="1" u="sng" dirty="0">
                <a:hlinkClick r:id="rId6">
                  <a:extLst>
                    <a:ext uri="{A12FA001-AC4F-418D-AE19-62706E023703}">
                      <ahyp:hlinkClr xmlns:ahyp="http://schemas.microsoft.com/office/drawing/2018/hyperlinkcolor" val="tx"/>
                    </a:ext>
                  </a:extLst>
                </a:hlinkClick>
              </a:rPr>
              <a:t>SB 28</a:t>
            </a:r>
            <a:r>
              <a:rPr lang="en-US" sz="2200" b="1" u="sng" dirty="0"/>
              <a:t>8</a:t>
            </a:r>
            <a:r>
              <a:rPr lang="en-US" sz="2200" b="1" dirty="0"/>
              <a:t>: </a:t>
            </a:r>
            <a:r>
              <a:rPr lang="en-US" sz="2200" dirty="0"/>
              <a:t>prohibiting the requiring of COVID-19 vaccinations for schools or child care agencies. </a:t>
            </a:r>
            <a:endParaRPr lang="en-US" sz="2200" dirty="0">
              <a:solidFill>
                <a:srgbClr val="0563C1"/>
              </a:solidFill>
              <a:hlinkClick r:id="rId7">
                <a:extLst>
                  <a:ext uri="{A12FA001-AC4F-418D-AE19-62706E023703}">
                    <ahyp:hlinkClr xmlns:ahyp="http://schemas.microsoft.com/office/drawing/2018/hyperlinkcolor" val="tx"/>
                  </a:ext>
                </a:extLst>
              </a:hlinkClick>
            </a:endParaRPr>
          </a:p>
          <a:p>
            <a:endParaRPr lang="en-US" sz="2200" dirty="0">
              <a:solidFill>
                <a:srgbClr val="0563C1"/>
              </a:solidFill>
              <a:hlinkClick r:id="rId7">
                <a:extLst>
                  <a:ext uri="{A12FA001-AC4F-418D-AE19-62706E023703}">
                    <ahyp:hlinkClr xmlns:ahyp="http://schemas.microsoft.com/office/drawing/2018/hyperlinkcolor" val="tx"/>
                  </a:ext>
                </a:extLst>
              </a:hlinkClick>
            </a:endParaRPr>
          </a:p>
          <a:p>
            <a:endParaRPr lang="en-US" sz="2200" dirty="0">
              <a:solidFill>
                <a:srgbClr val="0563C1"/>
              </a:solidFill>
              <a:hlinkClick r:id="rId7">
                <a:extLst>
                  <a:ext uri="{A12FA001-AC4F-418D-AE19-62706E023703}">
                    <ahyp:hlinkClr xmlns:ahyp="http://schemas.microsoft.com/office/drawing/2018/hyperlinkcolor" val="tx"/>
                  </a:ext>
                </a:extLst>
              </a:hlinkClick>
            </a:endParaRPr>
          </a:p>
          <a:p>
            <a:r>
              <a:rPr lang="en-US" sz="2200" b="1" dirty="0">
                <a:hlinkClick r:id="rId7">
                  <a:extLst>
                    <a:ext uri="{A12FA001-AC4F-418D-AE19-62706E023703}">
                      <ahyp:hlinkClr xmlns:ahyp="http://schemas.microsoft.com/office/drawing/2018/hyperlinkcolor" val="tx"/>
                    </a:ext>
                  </a:extLst>
                </a:hlinkClick>
              </a:rPr>
              <a:t>SB 374</a:t>
            </a:r>
            <a:r>
              <a:rPr lang="en-US" sz="2200" b="1" dirty="0"/>
              <a:t>: </a:t>
            </a:r>
            <a:r>
              <a:rPr lang="en-US" sz="2200" dirty="0"/>
              <a:t>relative to SARS-CoV-2 vaccinations. </a:t>
            </a:r>
          </a:p>
        </p:txBody>
      </p:sp>
      <p:sp>
        <p:nvSpPr>
          <p:cNvPr id="4" name="Title 3">
            <a:extLst>
              <a:ext uri="{FF2B5EF4-FFF2-40B4-BE49-F238E27FC236}">
                <a16:creationId xmlns:a16="http://schemas.microsoft.com/office/drawing/2014/main" id="{379249BA-08EC-4109-BF2A-7159553A75F4}"/>
              </a:ext>
            </a:extLst>
          </p:cNvPr>
          <p:cNvSpPr>
            <a:spLocks noGrp="1"/>
          </p:cNvSpPr>
          <p:nvPr>
            <p:ph type="title"/>
          </p:nvPr>
        </p:nvSpPr>
        <p:spPr>
          <a:xfrm>
            <a:off x="353860" y="337634"/>
            <a:ext cx="10515600" cy="1166972"/>
          </a:xfrm>
        </p:spPr>
        <p:txBody>
          <a:bodyPr/>
          <a:lstStyle/>
          <a:p>
            <a:r>
              <a:rPr lang="en-US" b="1" dirty="0"/>
              <a:t>Campaign for a Healthy NH: Bills</a:t>
            </a:r>
          </a:p>
        </p:txBody>
      </p:sp>
      <p:pic>
        <p:nvPicPr>
          <p:cNvPr id="12" name="Picture 11" descr="Icon&#10;&#10;Description automatically generated">
            <a:extLst>
              <a:ext uri="{FF2B5EF4-FFF2-40B4-BE49-F238E27FC236}">
                <a16:creationId xmlns:a16="http://schemas.microsoft.com/office/drawing/2014/main" id="{2DE169CE-4C52-8042-8A23-55C211DA40C6}"/>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9619900" y="337634"/>
            <a:ext cx="1009966" cy="1009966"/>
          </a:xfrm>
          <a:prstGeom prst="rect">
            <a:avLst/>
          </a:prstGeom>
        </p:spPr>
      </p:pic>
      <p:pic>
        <p:nvPicPr>
          <p:cNvPr id="17" name="Picture 16">
            <a:extLst>
              <a:ext uri="{FF2B5EF4-FFF2-40B4-BE49-F238E27FC236}">
                <a16:creationId xmlns:a16="http://schemas.microsoft.com/office/drawing/2014/main" id="{028E39F9-A8C9-4862-BD7E-48BD511402E5}"/>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411831" y="1318340"/>
            <a:ext cx="5368337" cy="472181"/>
          </a:xfrm>
          <a:prstGeom prst="rect">
            <a:avLst/>
          </a:prstGeom>
        </p:spPr>
      </p:pic>
      <p:sp>
        <p:nvSpPr>
          <p:cNvPr id="22" name="Oval 21">
            <a:extLst>
              <a:ext uri="{FF2B5EF4-FFF2-40B4-BE49-F238E27FC236}">
                <a16:creationId xmlns:a16="http://schemas.microsoft.com/office/drawing/2014/main" id="{905764DD-0A10-473F-873B-DD59B07DE84A}"/>
              </a:ext>
            </a:extLst>
          </p:cNvPr>
          <p:cNvSpPr/>
          <p:nvPr/>
        </p:nvSpPr>
        <p:spPr>
          <a:xfrm>
            <a:off x="517342" y="2086345"/>
            <a:ext cx="540328" cy="443414"/>
          </a:xfrm>
          <a:prstGeom prst="ellipse">
            <a:avLst/>
          </a:prstGeom>
          <a:solidFill>
            <a:schemeClr val="accent4">
              <a:lumMod val="60000"/>
              <a:lumOff val="4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23" name="Oval 22">
            <a:extLst>
              <a:ext uri="{FF2B5EF4-FFF2-40B4-BE49-F238E27FC236}">
                <a16:creationId xmlns:a16="http://schemas.microsoft.com/office/drawing/2014/main" id="{03D96586-9DF0-44BF-A820-54322803E5A8}"/>
              </a:ext>
            </a:extLst>
          </p:cNvPr>
          <p:cNvSpPr/>
          <p:nvPr/>
        </p:nvSpPr>
        <p:spPr>
          <a:xfrm>
            <a:off x="517342" y="3536390"/>
            <a:ext cx="540328" cy="443414"/>
          </a:xfrm>
          <a:prstGeom prst="ellipse">
            <a:avLst/>
          </a:prstGeom>
          <a:solidFill>
            <a:srgbClr val="DA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24" name="Oval 23">
            <a:extLst>
              <a:ext uri="{FF2B5EF4-FFF2-40B4-BE49-F238E27FC236}">
                <a16:creationId xmlns:a16="http://schemas.microsoft.com/office/drawing/2014/main" id="{138D4DFD-2D72-408E-87A1-9B73104B2B5E}"/>
              </a:ext>
            </a:extLst>
          </p:cNvPr>
          <p:cNvSpPr/>
          <p:nvPr/>
        </p:nvSpPr>
        <p:spPr>
          <a:xfrm>
            <a:off x="5961749" y="2086345"/>
            <a:ext cx="540328" cy="443414"/>
          </a:xfrm>
          <a:prstGeom prst="ellipse">
            <a:avLst/>
          </a:prstGeom>
          <a:solidFill>
            <a:schemeClr val="accent4">
              <a:lumMod val="60000"/>
              <a:lumOff val="4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25" name="Oval 24">
            <a:extLst>
              <a:ext uri="{FF2B5EF4-FFF2-40B4-BE49-F238E27FC236}">
                <a16:creationId xmlns:a16="http://schemas.microsoft.com/office/drawing/2014/main" id="{194FF864-4917-4370-9F23-53A9D78B6C69}"/>
              </a:ext>
            </a:extLst>
          </p:cNvPr>
          <p:cNvSpPr/>
          <p:nvPr/>
        </p:nvSpPr>
        <p:spPr>
          <a:xfrm>
            <a:off x="5961749" y="4076789"/>
            <a:ext cx="540328" cy="443414"/>
          </a:xfrm>
          <a:prstGeom prst="ellipse">
            <a:avLst/>
          </a:prstGeom>
          <a:solidFill>
            <a:srgbClr val="DA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26" name="Oval 25">
            <a:extLst>
              <a:ext uri="{FF2B5EF4-FFF2-40B4-BE49-F238E27FC236}">
                <a16:creationId xmlns:a16="http://schemas.microsoft.com/office/drawing/2014/main" id="{16EE370A-C26E-42CB-9B5C-4054FDF9B43F}"/>
              </a:ext>
            </a:extLst>
          </p:cNvPr>
          <p:cNvSpPr/>
          <p:nvPr/>
        </p:nvSpPr>
        <p:spPr>
          <a:xfrm>
            <a:off x="517342" y="4986435"/>
            <a:ext cx="540328" cy="443414"/>
          </a:xfrm>
          <a:prstGeom prst="ellipse">
            <a:avLst/>
          </a:prstGeom>
          <a:solidFill>
            <a:srgbClr val="DA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27" name="TextBox 26">
            <a:extLst>
              <a:ext uri="{FF2B5EF4-FFF2-40B4-BE49-F238E27FC236}">
                <a16:creationId xmlns:a16="http://schemas.microsoft.com/office/drawing/2014/main" id="{187B4AA2-55BF-485F-BB95-070337F10CA7}"/>
              </a:ext>
            </a:extLst>
          </p:cNvPr>
          <p:cNvSpPr txBox="1"/>
          <p:nvPr/>
        </p:nvSpPr>
        <p:spPr>
          <a:xfrm>
            <a:off x="6778490" y="4691185"/>
            <a:ext cx="4319301" cy="738664"/>
          </a:xfrm>
          <a:prstGeom prst="rect">
            <a:avLst/>
          </a:prstGeom>
          <a:noFill/>
        </p:spPr>
        <p:txBody>
          <a:bodyPr wrap="square" rtlCol="0">
            <a:spAutoFit/>
          </a:bodyPr>
          <a:lstStyle/>
          <a:p>
            <a:r>
              <a:rPr lang="en-US" sz="1400" b="1" i="0" u="sng" strike="noStrike" dirty="0">
                <a:solidFill>
                  <a:schemeClr val="tx1"/>
                </a:solidFill>
                <a:effectLst/>
                <a:latin typeface="YAEnl21zi4U 0"/>
                <a:hlinkClick r:id="rId10">
                  <a:extLst>
                    <a:ext uri="{A12FA001-AC4F-418D-AE19-62706E023703}">
                      <ahyp:hlinkClr xmlns:ahyp="http://schemas.microsoft.com/office/drawing/2018/hyperlinkcolor" val="tx"/>
                    </a:ext>
                  </a:extLst>
                </a:hlinkClick>
              </a:rPr>
              <a:t>Status: Amended in the Senate;</a:t>
            </a:r>
            <a:r>
              <a:rPr lang="en-US" sz="1400" b="1" i="0" u="sng" strike="noStrike" dirty="0">
                <a:solidFill>
                  <a:schemeClr val="tx1"/>
                </a:solidFill>
                <a:effectLst/>
                <a:latin typeface="YAEnl21zi4U 0"/>
              </a:rPr>
              <a:t> under consideration in the House of Representatives</a:t>
            </a:r>
          </a:p>
          <a:p>
            <a:endParaRPr lang="en-US" sz="1400" dirty="0"/>
          </a:p>
        </p:txBody>
      </p:sp>
      <p:sp>
        <p:nvSpPr>
          <p:cNvPr id="31" name="TextBox 30">
            <a:extLst>
              <a:ext uri="{FF2B5EF4-FFF2-40B4-BE49-F238E27FC236}">
                <a16:creationId xmlns:a16="http://schemas.microsoft.com/office/drawing/2014/main" id="{F8B1BF43-6F0B-463F-BBA8-0CC478339B62}"/>
              </a:ext>
            </a:extLst>
          </p:cNvPr>
          <p:cNvSpPr txBox="1"/>
          <p:nvPr/>
        </p:nvSpPr>
        <p:spPr>
          <a:xfrm>
            <a:off x="1288193" y="4236539"/>
            <a:ext cx="4319301" cy="738664"/>
          </a:xfrm>
          <a:prstGeom prst="rect">
            <a:avLst/>
          </a:prstGeom>
          <a:noFill/>
        </p:spPr>
        <p:txBody>
          <a:bodyPr wrap="square" rtlCol="0">
            <a:spAutoFit/>
          </a:bodyPr>
          <a:lstStyle/>
          <a:p>
            <a:r>
              <a:rPr lang="en-US" sz="1400" b="1" i="0" u="none" strike="noStrike" dirty="0">
                <a:solidFill>
                  <a:schemeClr val="tx1"/>
                </a:solidFill>
                <a:effectLst/>
                <a:latin typeface="YAEnl21zi4U 0"/>
                <a:hlinkClick r:id="rId4">
                  <a:extLst>
                    <a:ext uri="{A12FA001-AC4F-418D-AE19-62706E023703}">
                      <ahyp:hlinkClr xmlns:ahyp="http://schemas.microsoft.com/office/drawing/2018/hyperlinkcolor" val="tx"/>
                    </a:ext>
                  </a:extLst>
                </a:hlinkClick>
              </a:rPr>
              <a:t>Status: Amended in the House of Representatives; under consideration in the Senate</a:t>
            </a:r>
            <a:endParaRPr lang="en-US" sz="1400" b="1" i="0" u="none" strike="noStrike" dirty="0">
              <a:solidFill>
                <a:schemeClr val="tx1"/>
              </a:solidFill>
              <a:effectLst/>
              <a:latin typeface="YAEnl21zi4U 0"/>
            </a:endParaRPr>
          </a:p>
          <a:p>
            <a:endParaRPr lang="en-US" sz="1400" dirty="0"/>
          </a:p>
        </p:txBody>
      </p:sp>
      <p:sp>
        <p:nvSpPr>
          <p:cNvPr id="32" name="TextBox 31">
            <a:extLst>
              <a:ext uri="{FF2B5EF4-FFF2-40B4-BE49-F238E27FC236}">
                <a16:creationId xmlns:a16="http://schemas.microsoft.com/office/drawing/2014/main" id="{9ECD3923-6030-4019-9A59-B770E10027E6}"/>
              </a:ext>
            </a:extLst>
          </p:cNvPr>
          <p:cNvSpPr txBox="1"/>
          <p:nvPr/>
        </p:nvSpPr>
        <p:spPr>
          <a:xfrm>
            <a:off x="1288193" y="5680704"/>
            <a:ext cx="4319301" cy="738664"/>
          </a:xfrm>
          <a:prstGeom prst="rect">
            <a:avLst/>
          </a:prstGeom>
          <a:noFill/>
        </p:spPr>
        <p:txBody>
          <a:bodyPr wrap="square" rtlCol="0">
            <a:spAutoFit/>
          </a:bodyPr>
          <a:lstStyle/>
          <a:p>
            <a:r>
              <a:rPr lang="en-US" sz="1400" b="1" i="0" u="none" strike="noStrike" dirty="0">
                <a:solidFill>
                  <a:schemeClr val="tx1"/>
                </a:solidFill>
                <a:effectLst/>
                <a:latin typeface="YAEnl21zi4U 0"/>
                <a:hlinkClick r:id="rId4">
                  <a:extLst>
                    <a:ext uri="{A12FA001-AC4F-418D-AE19-62706E023703}">
                      <ahyp:hlinkClr xmlns:ahyp="http://schemas.microsoft.com/office/drawing/2018/hyperlinkcolor" val="tx"/>
                    </a:ext>
                  </a:extLst>
                </a:hlinkClick>
              </a:rPr>
              <a:t>Status: Amended in the House of Representatives; under consideration in the Senate</a:t>
            </a:r>
            <a:endParaRPr lang="en-US" sz="1400" b="1" i="0" u="none" strike="noStrike" dirty="0">
              <a:solidFill>
                <a:schemeClr val="tx1"/>
              </a:solidFill>
              <a:effectLst/>
              <a:latin typeface="YAEnl21zi4U 0"/>
            </a:endParaRPr>
          </a:p>
          <a:p>
            <a:endParaRPr lang="en-US" sz="1400" dirty="0"/>
          </a:p>
        </p:txBody>
      </p:sp>
      <p:sp>
        <p:nvSpPr>
          <p:cNvPr id="33" name="TextBox 32">
            <a:extLst>
              <a:ext uri="{FF2B5EF4-FFF2-40B4-BE49-F238E27FC236}">
                <a16:creationId xmlns:a16="http://schemas.microsoft.com/office/drawing/2014/main" id="{27B1E828-8CC2-42A6-8803-31DB1F7E74E6}"/>
              </a:ext>
            </a:extLst>
          </p:cNvPr>
          <p:cNvSpPr txBox="1"/>
          <p:nvPr/>
        </p:nvSpPr>
        <p:spPr>
          <a:xfrm>
            <a:off x="1288193" y="2795003"/>
            <a:ext cx="4319301" cy="738664"/>
          </a:xfrm>
          <a:prstGeom prst="rect">
            <a:avLst/>
          </a:prstGeom>
          <a:noFill/>
        </p:spPr>
        <p:txBody>
          <a:bodyPr wrap="square" rtlCol="0">
            <a:spAutoFit/>
          </a:bodyPr>
          <a:lstStyle/>
          <a:p>
            <a:r>
              <a:rPr lang="en-US" sz="1400" b="1" i="0" u="none" strike="noStrike" dirty="0">
                <a:solidFill>
                  <a:schemeClr val="tx1"/>
                </a:solidFill>
                <a:effectLst/>
                <a:latin typeface="YAEnl21zi4U 0"/>
                <a:hlinkClick r:id="rId4">
                  <a:extLst>
                    <a:ext uri="{A12FA001-AC4F-418D-AE19-62706E023703}">
                      <ahyp:hlinkClr xmlns:ahyp="http://schemas.microsoft.com/office/drawing/2018/hyperlinkcolor" val="tx"/>
                    </a:ext>
                  </a:extLst>
                </a:hlinkClick>
              </a:rPr>
              <a:t>Status: Amended in the House of Representatives; under consideration in the Senate</a:t>
            </a:r>
            <a:endParaRPr lang="en-US" sz="1400" b="1" i="0" u="none" strike="noStrike" dirty="0">
              <a:solidFill>
                <a:schemeClr val="tx1"/>
              </a:solidFill>
              <a:effectLst/>
              <a:latin typeface="YAEnl21zi4U 0"/>
            </a:endParaRPr>
          </a:p>
          <a:p>
            <a:endParaRPr lang="en-US" sz="1400" dirty="0"/>
          </a:p>
        </p:txBody>
      </p:sp>
      <p:sp>
        <p:nvSpPr>
          <p:cNvPr id="34" name="TextBox 33">
            <a:extLst>
              <a:ext uri="{FF2B5EF4-FFF2-40B4-BE49-F238E27FC236}">
                <a16:creationId xmlns:a16="http://schemas.microsoft.com/office/drawing/2014/main" id="{2A004C98-9146-4693-B949-AB76FBE1E7B0}"/>
              </a:ext>
            </a:extLst>
          </p:cNvPr>
          <p:cNvSpPr txBox="1"/>
          <p:nvPr/>
        </p:nvSpPr>
        <p:spPr>
          <a:xfrm>
            <a:off x="6770158" y="3164335"/>
            <a:ext cx="4319301" cy="738664"/>
          </a:xfrm>
          <a:prstGeom prst="rect">
            <a:avLst/>
          </a:prstGeom>
          <a:noFill/>
        </p:spPr>
        <p:txBody>
          <a:bodyPr wrap="square" rtlCol="0">
            <a:spAutoFit/>
          </a:bodyPr>
          <a:lstStyle/>
          <a:p>
            <a:r>
              <a:rPr lang="en-US" sz="1400" b="1" i="0" u="sng" strike="noStrike" dirty="0">
                <a:solidFill>
                  <a:schemeClr val="tx1"/>
                </a:solidFill>
                <a:effectLst/>
                <a:latin typeface="YAEnl21zi4U 0"/>
                <a:hlinkClick r:id="rId10">
                  <a:extLst>
                    <a:ext uri="{A12FA001-AC4F-418D-AE19-62706E023703}">
                      <ahyp:hlinkClr xmlns:ahyp="http://schemas.microsoft.com/office/drawing/2018/hyperlinkcolor" val="tx"/>
                    </a:ext>
                  </a:extLst>
                </a:hlinkClick>
              </a:rPr>
              <a:t>Status: Amended in the Senate;</a:t>
            </a:r>
            <a:r>
              <a:rPr lang="en-US" sz="1400" b="1" i="0" u="sng" strike="noStrike" dirty="0">
                <a:solidFill>
                  <a:schemeClr val="tx1"/>
                </a:solidFill>
                <a:effectLst/>
                <a:latin typeface="YAEnl21zi4U 0"/>
              </a:rPr>
              <a:t> under consideration in the House of Representatives</a:t>
            </a:r>
          </a:p>
          <a:p>
            <a:endParaRPr lang="en-US" sz="1400" dirty="0"/>
          </a:p>
        </p:txBody>
      </p:sp>
    </p:spTree>
    <p:extLst>
      <p:ext uri="{BB962C8B-B14F-4D97-AF65-F5344CB8AC3E}">
        <p14:creationId xmlns:p14="http://schemas.microsoft.com/office/powerpoint/2010/main" val="5788711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17DE9F3-59BE-49B8-AABE-AB1C29E364B3}"/>
              </a:ext>
            </a:extLst>
          </p:cNvPr>
          <p:cNvSpPr>
            <a:spLocks noGrp="1"/>
          </p:cNvSpPr>
          <p:nvPr>
            <p:ph sz="half" idx="1"/>
          </p:nvPr>
        </p:nvSpPr>
        <p:spPr>
          <a:xfrm>
            <a:off x="1292359" y="2083628"/>
            <a:ext cx="4319301" cy="4351338"/>
          </a:xfrm>
        </p:spPr>
        <p:txBody>
          <a:bodyPr>
            <a:normAutofit/>
          </a:bodyPr>
          <a:lstStyle/>
          <a:p>
            <a:r>
              <a:rPr lang="en-US" sz="2200" b="1" u="sng" dirty="0"/>
              <a:t>HB 503</a:t>
            </a:r>
            <a:r>
              <a:rPr lang="en-US" sz="2200" b="1" dirty="0"/>
              <a:t>: </a:t>
            </a:r>
            <a:r>
              <a:rPr lang="en-US" sz="2200" dirty="0"/>
              <a:t>relative to telehealth and medically assisted treatment for substance use disorder.</a:t>
            </a:r>
          </a:p>
          <a:p>
            <a:endParaRPr lang="en-US" sz="2200" dirty="0"/>
          </a:p>
          <a:p>
            <a:endParaRPr lang="en-US" sz="800" dirty="0"/>
          </a:p>
          <a:p>
            <a:r>
              <a:rPr lang="en-US" sz="2200" b="1" u="sng" dirty="0"/>
              <a:t>HB 1591</a:t>
            </a:r>
            <a:r>
              <a:rPr lang="en-US" sz="2200" b="1" dirty="0"/>
              <a:t>: </a:t>
            </a:r>
            <a:r>
              <a:rPr lang="en-US" sz="2200" dirty="0"/>
              <a:t>eliminating the enforcement division of the liquor commission.</a:t>
            </a:r>
          </a:p>
          <a:p>
            <a:endParaRPr lang="en-US" sz="800" dirty="0"/>
          </a:p>
          <a:p>
            <a:endParaRPr lang="en-US" sz="800" b="1" u="sng" dirty="0">
              <a:hlinkClick r:id="rId3"/>
            </a:endParaRPr>
          </a:p>
          <a:p>
            <a:r>
              <a:rPr lang="en-US" sz="2200" b="1" u="sng" dirty="0">
                <a:hlinkClick r:id="rId3"/>
              </a:rPr>
              <a:t>HB 1598</a:t>
            </a:r>
            <a:r>
              <a:rPr lang="en-US" sz="2200" b="1" dirty="0">
                <a:hlinkClick r:id="rId3"/>
              </a:rPr>
              <a:t>: </a:t>
            </a:r>
            <a:r>
              <a:rPr lang="en-US" sz="2200" dirty="0"/>
              <a:t>legalizing the possession and use of cannabis.</a:t>
            </a:r>
          </a:p>
        </p:txBody>
      </p:sp>
      <p:sp>
        <p:nvSpPr>
          <p:cNvPr id="3" name="Content Placeholder 2">
            <a:extLst>
              <a:ext uri="{FF2B5EF4-FFF2-40B4-BE49-F238E27FC236}">
                <a16:creationId xmlns:a16="http://schemas.microsoft.com/office/drawing/2014/main" id="{B91C2186-962F-4607-B59E-7A44C9E49B99}"/>
              </a:ext>
            </a:extLst>
          </p:cNvPr>
          <p:cNvSpPr>
            <a:spLocks noGrp="1"/>
          </p:cNvSpPr>
          <p:nvPr>
            <p:ph sz="half" idx="2"/>
          </p:nvPr>
        </p:nvSpPr>
        <p:spPr>
          <a:xfrm>
            <a:off x="6731691" y="2083628"/>
            <a:ext cx="5279966" cy="3881307"/>
          </a:xfrm>
        </p:spPr>
        <p:txBody>
          <a:bodyPr>
            <a:normAutofit/>
          </a:bodyPr>
          <a:lstStyle/>
          <a:p>
            <a:r>
              <a:rPr lang="en-US" sz="2200" b="1" u="sng" dirty="0"/>
              <a:t>HB 1622</a:t>
            </a:r>
            <a:r>
              <a:rPr lang="en-US" sz="2200" b="1" dirty="0"/>
              <a:t>: </a:t>
            </a:r>
            <a:r>
              <a:rPr lang="en-US" sz="2200" dirty="0"/>
              <a:t>relative to mental health parity.</a:t>
            </a:r>
          </a:p>
          <a:p>
            <a:endParaRPr lang="en-US" sz="2200" dirty="0"/>
          </a:p>
          <a:p>
            <a:endParaRPr lang="en-US" sz="2200" dirty="0"/>
          </a:p>
          <a:p>
            <a:r>
              <a:rPr lang="en-US" sz="2200" b="1" u="sng" dirty="0"/>
              <a:t>SB 275</a:t>
            </a:r>
            <a:r>
              <a:rPr lang="en-US" sz="2200" b="1" dirty="0"/>
              <a:t>: </a:t>
            </a:r>
            <a:r>
              <a:rPr lang="en-US" sz="2200" dirty="0"/>
              <a:t>relative to the opioid abatement trust fund.</a:t>
            </a:r>
          </a:p>
        </p:txBody>
      </p:sp>
      <p:sp>
        <p:nvSpPr>
          <p:cNvPr id="4" name="Title 3">
            <a:extLst>
              <a:ext uri="{FF2B5EF4-FFF2-40B4-BE49-F238E27FC236}">
                <a16:creationId xmlns:a16="http://schemas.microsoft.com/office/drawing/2014/main" id="{379249BA-08EC-4109-BF2A-7159553A75F4}"/>
              </a:ext>
            </a:extLst>
          </p:cNvPr>
          <p:cNvSpPr>
            <a:spLocks noGrp="1"/>
          </p:cNvSpPr>
          <p:nvPr>
            <p:ph type="title"/>
          </p:nvPr>
        </p:nvSpPr>
        <p:spPr>
          <a:xfrm>
            <a:off x="270517" y="367490"/>
            <a:ext cx="10515600" cy="1166972"/>
          </a:xfrm>
        </p:spPr>
        <p:txBody>
          <a:bodyPr/>
          <a:lstStyle/>
          <a:p>
            <a:r>
              <a:rPr lang="en-US" b="1" dirty="0"/>
              <a:t>Access to Treatment/Alcohol &amp; Other Drugs</a:t>
            </a:r>
          </a:p>
        </p:txBody>
      </p:sp>
      <p:pic>
        <p:nvPicPr>
          <p:cNvPr id="16" name="Picture 15" descr="Icon&#10;&#10;Description automatically generated">
            <a:extLst>
              <a:ext uri="{FF2B5EF4-FFF2-40B4-BE49-F238E27FC236}">
                <a16:creationId xmlns:a16="http://schemas.microsoft.com/office/drawing/2014/main" id="{2E7D90C1-8103-154C-BDB0-23B5FF54B0A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840981" y="452732"/>
            <a:ext cx="923336" cy="923336"/>
          </a:xfrm>
          <a:prstGeom prst="rect">
            <a:avLst/>
          </a:prstGeom>
        </p:spPr>
      </p:pic>
      <p:pic>
        <p:nvPicPr>
          <p:cNvPr id="15" name="Picture 14">
            <a:extLst>
              <a:ext uri="{FF2B5EF4-FFF2-40B4-BE49-F238E27FC236}">
                <a16:creationId xmlns:a16="http://schemas.microsoft.com/office/drawing/2014/main" id="{D379F18F-D6C4-4F5D-8FD0-7B084FA78FB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411831" y="1318340"/>
            <a:ext cx="5368337" cy="472181"/>
          </a:xfrm>
          <a:prstGeom prst="rect">
            <a:avLst/>
          </a:prstGeom>
        </p:spPr>
      </p:pic>
      <p:sp>
        <p:nvSpPr>
          <p:cNvPr id="17" name="Oval 16">
            <a:extLst>
              <a:ext uri="{FF2B5EF4-FFF2-40B4-BE49-F238E27FC236}">
                <a16:creationId xmlns:a16="http://schemas.microsoft.com/office/drawing/2014/main" id="{5D04F95F-16DB-4D93-B1B6-7E1011683574}"/>
              </a:ext>
            </a:extLst>
          </p:cNvPr>
          <p:cNvSpPr/>
          <p:nvPr/>
        </p:nvSpPr>
        <p:spPr>
          <a:xfrm>
            <a:off x="512650" y="2083628"/>
            <a:ext cx="540328" cy="443414"/>
          </a:xfrm>
          <a:prstGeom prst="ellipse">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18" name="Oval 17">
            <a:extLst>
              <a:ext uri="{FF2B5EF4-FFF2-40B4-BE49-F238E27FC236}">
                <a16:creationId xmlns:a16="http://schemas.microsoft.com/office/drawing/2014/main" id="{CC6DB7F5-656C-4E21-89CA-A31ADC555BA3}"/>
              </a:ext>
            </a:extLst>
          </p:cNvPr>
          <p:cNvSpPr/>
          <p:nvPr/>
        </p:nvSpPr>
        <p:spPr>
          <a:xfrm>
            <a:off x="512650" y="3802574"/>
            <a:ext cx="540328" cy="443414"/>
          </a:xfrm>
          <a:prstGeom prst="ellipse">
            <a:avLst/>
          </a:prstGeom>
          <a:solidFill>
            <a:srgbClr val="DA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20" name="TextBox 19">
            <a:extLst>
              <a:ext uri="{FF2B5EF4-FFF2-40B4-BE49-F238E27FC236}">
                <a16:creationId xmlns:a16="http://schemas.microsoft.com/office/drawing/2014/main" id="{BD744EEF-4019-45A0-AE38-64B60CD05645}"/>
              </a:ext>
            </a:extLst>
          </p:cNvPr>
          <p:cNvSpPr txBox="1"/>
          <p:nvPr/>
        </p:nvSpPr>
        <p:spPr>
          <a:xfrm>
            <a:off x="1292358" y="3059668"/>
            <a:ext cx="4319301" cy="523220"/>
          </a:xfrm>
          <a:prstGeom prst="rect">
            <a:avLst/>
          </a:prstGeom>
          <a:noFill/>
        </p:spPr>
        <p:txBody>
          <a:bodyPr wrap="square" rtlCol="0">
            <a:spAutoFit/>
          </a:bodyPr>
          <a:lstStyle/>
          <a:p>
            <a:r>
              <a:rPr lang="en-US" sz="1400" b="1" i="0" u="sng" strike="noStrike" dirty="0">
                <a:effectLst/>
                <a:latin typeface="YAEnl21zi4U 0"/>
              </a:rPr>
              <a:t>Status: Passed the Senate; awaiting action in the House of Representatives</a:t>
            </a:r>
          </a:p>
        </p:txBody>
      </p:sp>
      <p:sp>
        <p:nvSpPr>
          <p:cNvPr id="21" name="TextBox 20">
            <a:extLst>
              <a:ext uri="{FF2B5EF4-FFF2-40B4-BE49-F238E27FC236}">
                <a16:creationId xmlns:a16="http://schemas.microsoft.com/office/drawing/2014/main" id="{2859EBE6-AB8B-4DEE-A40B-2EEF14D2EAD8}"/>
              </a:ext>
            </a:extLst>
          </p:cNvPr>
          <p:cNvSpPr txBox="1"/>
          <p:nvPr/>
        </p:nvSpPr>
        <p:spPr>
          <a:xfrm>
            <a:off x="1252180" y="4747317"/>
            <a:ext cx="4319301" cy="307777"/>
          </a:xfrm>
          <a:prstGeom prst="rect">
            <a:avLst/>
          </a:prstGeom>
          <a:noFill/>
        </p:spPr>
        <p:txBody>
          <a:bodyPr wrap="square" rtlCol="0">
            <a:spAutoFit/>
          </a:bodyPr>
          <a:lstStyle/>
          <a:p>
            <a:r>
              <a:rPr lang="en-US" sz="1400" b="1" i="0" u="sng" strike="noStrike" dirty="0">
                <a:effectLst/>
                <a:latin typeface="YAEnl21zi4U 0"/>
              </a:rPr>
              <a:t>Status: Defeated in the House of Representatives</a:t>
            </a:r>
          </a:p>
        </p:txBody>
      </p:sp>
      <p:sp>
        <p:nvSpPr>
          <p:cNvPr id="23" name="TextBox 22">
            <a:extLst>
              <a:ext uri="{FF2B5EF4-FFF2-40B4-BE49-F238E27FC236}">
                <a16:creationId xmlns:a16="http://schemas.microsoft.com/office/drawing/2014/main" id="{0EDC19CC-E1FB-42D1-9648-CBD2380C5125}"/>
              </a:ext>
            </a:extLst>
          </p:cNvPr>
          <p:cNvSpPr txBox="1"/>
          <p:nvPr/>
        </p:nvSpPr>
        <p:spPr>
          <a:xfrm>
            <a:off x="6731692" y="3997687"/>
            <a:ext cx="4319301" cy="523220"/>
          </a:xfrm>
          <a:prstGeom prst="rect">
            <a:avLst/>
          </a:prstGeom>
          <a:noFill/>
        </p:spPr>
        <p:txBody>
          <a:bodyPr wrap="square" rtlCol="0">
            <a:spAutoFit/>
          </a:bodyPr>
          <a:lstStyle/>
          <a:p>
            <a:r>
              <a:rPr lang="en-US" sz="1400" b="1" i="0" u="sng" strike="noStrike" dirty="0">
                <a:effectLst/>
                <a:latin typeface="YAEnl21zi4U 0"/>
              </a:rPr>
              <a:t>Status: Passed the Senate; under consideration in the House of Representatives</a:t>
            </a:r>
          </a:p>
        </p:txBody>
      </p:sp>
      <p:sp>
        <p:nvSpPr>
          <p:cNvPr id="24" name="TextBox 23">
            <a:extLst>
              <a:ext uri="{FF2B5EF4-FFF2-40B4-BE49-F238E27FC236}">
                <a16:creationId xmlns:a16="http://schemas.microsoft.com/office/drawing/2014/main" id="{A5C530FF-A104-481F-99EB-28FF0B50B5F2}"/>
              </a:ext>
            </a:extLst>
          </p:cNvPr>
          <p:cNvSpPr txBox="1"/>
          <p:nvPr/>
        </p:nvSpPr>
        <p:spPr>
          <a:xfrm>
            <a:off x="6731693" y="2479761"/>
            <a:ext cx="4319301" cy="523220"/>
          </a:xfrm>
          <a:prstGeom prst="rect">
            <a:avLst/>
          </a:prstGeom>
          <a:noFill/>
        </p:spPr>
        <p:txBody>
          <a:bodyPr wrap="square" rtlCol="0">
            <a:spAutoFit/>
          </a:bodyPr>
          <a:lstStyle/>
          <a:p>
            <a:r>
              <a:rPr lang="en-US" sz="1400" b="1" i="0" u="sng" strike="noStrike" dirty="0">
                <a:effectLst/>
                <a:latin typeface="YAEnl21zi4U 0"/>
              </a:rPr>
              <a:t>Status: Passed the House of Representatives; under consideration in the Senate</a:t>
            </a:r>
          </a:p>
        </p:txBody>
      </p:sp>
      <p:sp>
        <p:nvSpPr>
          <p:cNvPr id="25" name="TextBox 24">
            <a:extLst>
              <a:ext uri="{FF2B5EF4-FFF2-40B4-BE49-F238E27FC236}">
                <a16:creationId xmlns:a16="http://schemas.microsoft.com/office/drawing/2014/main" id="{174EA1B2-6CEE-4761-9843-E94B50334DDF}"/>
              </a:ext>
            </a:extLst>
          </p:cNvPr>
          <p:cNvSpPr txBox="1"/>
          <p:nvPr/>
        </p:nvSpPr>
        <p:spPr>
          <a:xfrm>
            <a:off x="1252179" y="6012677"/>
            <a:ext cx="4319301" cy="523220"/>
          </a:xfrm>
          <a:prstGeom prst="rect">
            <a:avLst/>
          </a:prstGeom>
          <a:noFill/>
        </p:spPr>
        <p:txBody>
          <a:bodyPr wrap="square" rtlCol="0">
            <a:spAutoFit/>
          </a:bodyPr>
          <a:lstStyle/>
          <a:p>
            <a:r>
              <a:rPr lang="en-US" sz="1400" b="1" i="0" u="sng" strike="noStrike" dirty="0">
                <a:effectLst/>
                <a:latin typeface="YAEnl21zi4U 0"/>
              </a:rPr>
              <a:t>Status: Passed the House of Representatives; under consideration in the Senate</a:t>
            </a:r>
          </a:p>
        </p:txBody>
      </p:sp>
      <p:sp>
        <p:nvSpPr>
          <p:cNvPr id="26" name="Oval 25">
            <a:extLst>
              <a:ext uri="{FF2B5EF4-FFF2-40B4-BE49-F238E27FC236}">
                <a16:creationId xmlns:a16="http://schemas.microsoft.com/office/drawing/2014/main" id="{9C12FEFC-D699-4135-BB0D-2021BE3DD3CA}"/>
              </a:ext>
            </a:extLst>
          </p:cNvPr>
          <p:cNvSpPr/>
          <p:nvPr/>
        </p:nvSpPr>
        <p:spPr>
          <a:xfrm>
            <a:off x="512650" y="5299813"/>
            <a:ext cx="540328" cy="443414"/>
          </a:xfrm>
          <a:prstGeom prst="ellipse">
            <a:avLst/>
          </a:prstGeom>
          <a:solidFill>
            <a:srgbClr val="DA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27" name="Oval 26">
            <a:extLst>
              <a:ext uri="{FF2B5EF4-FFF2-40B4-BE49-F238E27FC236}">
                <a16:creationId xmlns:a16="http://schemas.microsoft.com/office/drawing/2014/main" id="{21FBBB45-B238-4206-9FDF-CD5DF2FBEBCE}"/>
              </a:ext>
            </a:extLst>
          </p:cNvPr>
          <p:cNvSpPr/>
          <p:nvPr/>
        </p:nvSpPr>
        <p:spPr>
          <a:xfrm>
            <a:off x="6018665" y="3369270"/>
            <a:ext cx="540328" cy="443414"/>
          </a:xfrm>
          <a:prstGeom prst="ellipse">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28" name="Oval 27">
            <a:extLst>
              <a:ext uri="{FF2B5EF4-FFF2-40B4-BE49-F238E27FC236}">
                <a16:creationId xmlns:a16="http://schemas.microsoft.com/office/drawing/2014/main" id="{02ACF38D-1402-459B-A787-BC2B8DF7C2C3}"/>
              </a:ext>
            </a:extLst>
          </p:cNvPr>
          <p:cNvSpPr/>
          <p:nvPr/>
        </p:nvSpPr>
        <p:spPr>
          <a:xfrm>
            <a:off x="6018665" y="2083628"/>
            <a:ext cx="540328" cy="443414"/>
          </a:xfrm>
          <a:prstGeom prst="ellipse">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Tree>
    <p:extLst>
      <p:ext uri="{BB962C8B-B14F-4D97-AF65-F5344CB8AC3E}">
        <p14:creationId xmlns:p14="http://schemas.microsoft.com/office/powerpoint/2010/main" val="1032909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17DE9F3-59BE-49B8-AABE-AB1C29E364B3}"/>
              </a:ext>
            </a:extLst>
          </p:cNvPr>
          <p:cNvSpPr>
            <a:spLocks noGrp="1"/>
          </p:cNvSpPr>
          <p:nvPr>
            <p:ph sz="half" idx="1"/>
          </p:nvPr>
        </p:nvSpPr>
        <p:spPr>
          <a:xfrm>
            <a:off x="1292356" y="2115623"/>
            <a:ext cx="4319301" cy="4351338"/>
          </a:xfrm>
        </p:spPr>
        <p:txBody>
          <a:bodyPr>
            <a:normAutofit/>
          </a:bodyPr>
          <a:lstStyle/>
          <a:p>
            <a:r>
              <a:rPr lang="en-US" sz="2200" b="1" u="sng" dirty="0"/>
              <a:t>HB 1077:</a:t>
            </a:r>
            <a:r>
              <a:rPr lang="en-US" sz="2200" dirty="0"/>
              <a:t> </a:t>
            </a:r>
            <a:r>
              <a:rPr lang="en-US" sz="2200" i="0" u="none" strike="noStrike" dirty="0">
                <a:effectLst/>
              </a:rPr>
              <a:t>repealing the prohibition on conversion therapy for minors. </a:t>
            </a:r>
            <a:endParaRPr lang="en-US" sz="2200" u="sng" dirty="0"/>
          </a:p>
          <a:p>
            <a:endParaRPr lang="en-US" sz="2200" b="1" u="sng" dirty="0"/>
          </a:p>
          <a:p>
            <a:endParaRPr lang="en-US" sz="800" b="1" u="sng" dirty="0"/>
          </a:p>
          <a:p>
            <a:r>
              <a:rPr lang="en-US" sz="2200" b="1" u="sng" dirty="0"/>
              <a:t>HB 1531</a:t>
            </a:r>
            <a:r>
              <a:rPr lang="en-US" sz="2200" b="1" dirty="0"/>
              <a:t>: </a:t>
            </a:r>
            <a:r>
              <a:rPr lang="en-US" sz="2200" dirty="0"/>
              <a:t>modifies the oversight commission on children’s services.</a:t>
            </a:r>
          </a:p>
          <a:p>
            <a:endParaRPr lang="en-US" sz="2200" dirty="0"/>
          </a:p>
          <a:p>
            <a:endParaRPr lang="en-US" sz="2200" dirty="0"/>
          </a:p>
          <a:p>
            <a:r>
              <a:rPr lang="en-US" sz="2200" b="1" u="sng" dirty="0"/>
              <a:t>HB 1639</a:t>
            </a:r>
            <a:r>
              <a:rPr lang="en-US" sz="2200" b="1" dirty="0"/>
              <a:t>: </a:t>
            </a:r>
            <a:r>
              <a:rPr lang="en-US" sz="2200" dirty="0"/>
              <a:t>relative to the youth risk behavior survey in schools. </a:t>
            </a:r>
          </a:p>
        </p:txBody>
      </p:sp>
      <p:sp>
        <p:nvSpPr>
          <p:cNvPr id="3" name="Content Placeholder 2">
            <a:extLst>
              <a:ext uri="{FF2B5EF4-FFF2-40B4-BE49-F238E27FC236}">
                <a16:creationId xmlns:a16="http://schemas.microsoft.com/office/drawing/2014/main" id="{B91C2186-962F-4607-B59E-7A44C9E49B99}"/>
              </a:ext>
            </a:extLst>
          </p:cNvPr>
          <p:cNvSpPr>
            <a:spLocks noGrp="1"/>
          </p:cNvSpPr>
          <p:nvPr>
            <p:ph sz="half" idx="2"/>
          </p:nvPr>
        </p:nvSpPr>
        <p:spPr>
          <a:xfrm>
            <a:off x="6717266" y="2115623"/>
            <a:ext cx="5279966" cy="3881307"/>
          </a:xfrm>
        </p:spPr>
        <p:txBody>
          <a:bodyPr>
            <a:normAutofit/>
          </a:bodyPr>
          <a:lstStyle/>
          <a:p>
            <a:r>
              <a:rPr lang="en-US" sz="2200" b="1" u="sng" dirty="0"/>
              <a:t>SB 416</a:t>
            </a:r>
            <a:r>
              <a:rPr lang="en-US" sz="2200" b="1" dirty="0"/>
              <a:t>: </a:t>
            </a:r>
            <a:r>
              <a:rPr lang="en-US" sz="2200" dirty="0"/>
              <a:t>relative to behavioral health assessment and treatment for children in out-of-home placements. </a:t>
            </a:r>
          </a:p>
          <a:p>
            <a:endParaRPr lang="en-US" sz="2200" dirty="0"/>
          </a:p>
          <a:p>
            <a:endParaRPr lang="en-US" sz="2200" dirty="0"/>
          </a:p>
          <a:p>
            <a:r>
              <a:rPr lang="en-US" sz="2200" b="1" u="sng" dirty="0"/>
              <a:t>SB 444</a:t>
            </a:r>
            <a:r>
              <a:rPr lang="en-US" sz="2200" b="1" dirty="0"/>
              <a:t>: </a:t>
            </a:r>
            <a:r>
              <a:rPr lang="en-US" sz="2200" dirty="0"/>
              <a:t>relative to childhood adverse experiences treatment and prevention. </a:t>
            </a:r>
          </a:p>
        </p:txBody>
      </p:sp>
      <p:sp>
        <p:nvSpPr>
          <p:cNvPr id="4" name="Title 3">
            <a:extLst>
              <a:ext uri="{FF2B5EF4-FFF2-40B4-BE49-F238E27FC236}">
                <a16:creationId xmlns:a16="http://schemas.microsoft.com/office/drawing/2014/main" id="{379249BA-08EC-4109-BF2A-7159553A75F4}"/>
              </a:ext>
            </a:extLst>
          </p:cNvPr>
          <p:cNvSpPr>
            <a:spLocks noGrp="1"/>
          </p:cNvSpPr>
          <p:nvPr>
            <p:ph type="title"/>
          </p:nvPr>
        </p:nvSpPr>
        <p:spPr>
          <a:xfrm>
            <a:off x="2069312" y="280202"/>
            <a:ext cx="7084695" cy="1166972"/>
          </a:xfrm>
        </p:spPr>
        <p:txBody>
          <a:bodyPr/>
          <a:lstStyle/>
          <a:p>
            <a:r>
              <a:rPr lang="en-US" b="1" dirty="0"/>
              <a:t>Children’s Behavioral Health</a:t>
            </a:r>
          </a:p>
        </p:txBody>
      </p:sp>
      <p:pic>
        <p:nvPicPr>
          <p:cNvPr id="6" name="Picture 5" descr="Icon&#10;&#10;Description automatically generated">
            <a:extLst>
              <a:ext uri="{FF2B5EF4-FFF2-40B4-BE49-F238E27FC236}">
                <a16:creationId xmlns:a16="http://schemas.microsoft.com/office/drawing/2014/main" id="{108E7A76-7CEE-7D41-BDD9-F9AE85AC5BA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46912" y="263461"/>
            <a:ext cx="1166972" cy="1166972"/>
          </a:xfrm>
          <a:prstGeom prst="rect">
            <a:avLst/>
          </a:prstGeom>
        </p:spPr>
      </p:pic>
      <p:sp>
        <p:nvSpPr>
          <p:cNvPr id="15" name="Oval 14">
            <a:extLst>
              <a:ext uri="{FF2B5EF4-FFF2-40B4-BE49-F238E27FC236}">
                <a16:creationId xmlns:a16="http://schemas.microsoft.com/office/drawing/2014/main" id="{7A3D89D1-07B0-486A-AF90-D0FCC6A54DD6}"/>
              </a:ext>
            </a:extLst>
          </p:cNvPr>
          <p:cNvSpPr/>
          <p:nvPr/>
        </p:nvSpPr>
        <p:spPr>
          <a:xfrm>
            <a:off x="575112" y="3612862"/>
            <a:ext cx="540328" cy="443414"/>
          </a:xfrm>
          <a:prstGeom prst="ellipse">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16" name="Oval 15">
            <a:extLst>
              <a:ext uri="{FF2B5EF4-FFF2-40B4-BE49-F238E27FC236}">
                <a16:creationId xmlns:a16="http://schemas.microsoft.com/office/drawing/2014/main" id="{EAEC2D2E-E0A3-459C-81D4-728972C50174}"/>
              </a:ext>
            </a:extLst>
          </p:cNvPr>
          <p:cNvSpPr/>
          <p:nvPr/>
        </p:nvSpPr>
        <p:spPr>
          <a:xfrm>
            <a:off x="594446" y="5117464"/>
            <a:ext cx="540328" cy="443414"/>
          </a:xfrm>
          <a:prstGeom prst="ellipse">
            <a:avLst/>
          </a:prstGeom>
          <a:solidFill>
            <a:srgbClr val="DA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pic>
        <p:nvPicPr>
          <p:cNvPr id="17" name="Picture 16">
            <a:extLst>
              <a:ext uri="{FF2B5EF4-FFF2-40B4-BE49-F238E27FC236}">
                <a16:creationId xmlns:a16="http://schemas.microsoft.com/office/drawing/2014/main" id="{F4A14D88-5008-4CBF-AB9D-3F01B9C767A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11831" y="1318340"/>
            <a:ext cx="5368337" cy="472181"/>
          </a:xfrm>
          <a:prstGeom prst="rect">
            <a:avLst/>
          </a:prstGeom>
        </p:spPr>
      </p:pic>
      <p:sp>
        <p:nvSpPr>
          <p:cNvPr id="18" name="TextBox 17">
            <a:extLst>
              <a:ext uri="{FF2B5EF4-FFF2-40B4-BE49-F238E27FC236}">
                <a16:creationId xmlns:a16="http://schemas.microsoft.com/office/drawing/2014/main" id="{56790E83-9B7D-447A-A436-67517882F609}"/>
              </a:ext>
            </a:extLst>
          </p:cNvPr>
          <p:cNvSpPr txBox="1"/>
          <p:nvPr/>
        </p:nvSpPr>
        <p:spPr>
          <a:xfrm>
            <a:off x="1292358" y="3004248"/>
            <a:ext cx="4319301" cy="307777"/>
          </a:xfrm>
          <a:prstGeom prst="rect">
            <a:avLst/>
          </a:prstGeom>
          <a:noFill/>
        </p:spPr>
        <p:txBody>
          <a:bodyPr wrap="square" rtlCol="0">
            <a:spAutoFit/>
          </a:bodyPr>
          <a:lstStyle/>
          <a:p>
            <a:r>
              <a:rPr lang="en-US" sz="1400" b="1" i="0" u="sng" strike="noStrike" dirty="0">
                <a:effectLst/>
                <a:latin typeface="YAEnl21zi4U 0"/>
              </a:rPr>
              <a:t>Status: Stalled in the House of Representatives</a:t>
            </a:r>
          </a:p>
        </p:txBody>
      </p:sp>
      <p:sp>
        <p:nvSpPr>
          <p:cNvPr id="19" name="TextBox 18">
            <a:extLst>
              <a:ext uri="{FF2B5EF4-FFF2-40B4-BE49-F238E27FC236}">
                <a16:creationId xmlns:a16="http://schemas.microsoft.com/office/drawing/2014/main" id="{CB27E3EE-6600-480F-9C55-6FAF7402BEC3}"/>
              </a:ext>
            </a:extLst>
          </p:cNvPr>
          <p:cNvSpPr txBox="1"/>
          <p:nvPr/>
        </p:nvSpPr>
        <p:spPr>
          <a:xfrm>
            <a:off x="1292357" y="4414005"/>
            <a:ext cx="4319301" cy="523220"/>
          </a:xfrm>
          <a:prstGeom prst="rect">
            <a:avLst/>
          </a:prstGeom>
          <a:noFill/>
        </p:spPr>
        <p:txBody>
          <a:bodyPr wrap="square" rtlCol="0">
            <a:spAutoFit/>
          </a:bodyPr>
          <a:lstStyle/>
          <a:p>
            <a:r>
              <a:rPr lang="en-US" sz="1400" b="1" i="0" u="sng" strike="noStrike" dirty="0">
                <a:effectLst/>
                <a:latin typeface="YAEnl21zi4U 0"/>
              </a:rPr>
              <a:t>Status: Passed the House of Representatives; under consideration in the Senate</a:t>
            </a:r>
          </a:p>
        </p:txBody>
      </p:sp>
      <p:sp>
        <p:nvSpPr>
          <p:cNvPr id="20" name="TextBox 19">
            <a:extLst>
              <a:ext uri="{FF2B5EF4-FFF2-40B4-BE49-F238E27FC236}">
                <a16:creationId xmlns:a16="http://schemas.microsoft.com/office/drawing/2014/main" id="{18FF4BDD-8759-45ED-995F-1CDF26623854}"/>
              </a:ext>
            </a:extLst>
          </p:cNvPr>
          <p:cNvSpPr txBox="1"/>
          <p:nvPr/>
        </p:nvSpPr>
        <p:spPr>
          <a:xfrm>
            <a:off x="1292356" y="5957593"/>
            <a:ext cx="4319301" cy="523220"/>
          </a:xfrm>
          <a:prstGeom prst="rect">
            <a:avLst/>
          </a:prstGeom>
          <a:noFill/>
        </p:spPr>
        <p:txBody>
          <a:bodyPr wrap="square" rtlCol="0">
            <a:spAutoFit/>
          </a:bodyPr>
          <a:lstStyle/>
          <a:p>
            <a:r>
              <a:rPr lang="en-US" sz="1400" b="1" i="0" u="sng" strike="noStrike" dirty="0">
                <a:effectLst/>
                <a:latin typeface="YAEnl21zi4U 0"/>
              </a:rPr>
              <a:t>Status: Passed the House of Representatives; under consideration in the Senate</a:t>
            </a:r>
          </a:p>
        </p:txBody>
      </p:sp>
      <p:sp>
        <p:nvSpPr>
          <p:cNvPr id="21" name="TextBox 20">
            <a:extLst>
              <a:ext uri="{FF2B5EF4-FFF2-40B4-BE49-F238E27FC236}">
                <a16:creationId xmlns:a16="http://schemas.microsoft.com/office/drawing/2014/main" id="{6C5C8B0F-170D-49B5-BB8F-D17E22281EEE}"/>
              </a:ext>
            </a:extLst>
          </p:cNvPr>
          <p:cNvSpPr txBox="1"/>
          <p:nvPr/>
        </p:nvSpPr>
        <p:spPr>
          <a:xfrm>
            <a:off x="6717266" y="3362496"/>
            <a:ext cx="4319301" cy="523220"/>
          </a:xfrm>
          <a:prstGeom prst="rect">
            <a:avLst/>
          </a:prstGeom>
          <a:noFill/>
        </p:spPr>
        <p:txBody>
          <a:bodyPr wrap="square" rtlCol="0">
            <a:spAutoFit/>
          </a:bodyPr>
          <a:lstStyle/>
          <a:p>
            <a:r>
              <a:rPr lang="en-US" sz="1400" b="1" i="0" u="sng" strike="noStrike" dirty="0">
                <a:effectLst/>
                <a:latin typeface="YAEnl21zi4U 0"/>
              </a:rPr>
              <a:t>Status: Passed the Senate; under consideration in the House of Representatives</a:t>
            </a:r>
          </a:p>
        </p:txBody>
      </p:sp>
      <p:sp>
        <p:nvSpPr>
          <p:cNvPr id="22" name="TextBox 21">
            <a:extLst>
              <a:ext uri="{FF2B5EF4-FFF2-40B4-BE49-F238E27FC236}">
                <a16:creationId xmlns:a16="http://schemas.microsoft.com/office/drawing/2014/main" id="{8C128053-B791-404F-9B7D-EEA68E87756C}"/>
              </a:ext>
            </a:extLst>
          </p:cNvPr>
          <p:cNvSpPr txBox="1"/>
          <p:nvPr/>
        </p:nvSpPr>
        <p:spPr>
          <a:xfrm>
            <a:off x="6717266" y="4951080"/>
            <a:ext cx="4319301" cy="523220"/>
          </a:xfrm>
          <a:prstGeom prst="rect">
            <a:avLst/>
          </a:prstGeom>
          <a:noFill/>
        </p:spPr>
        <p:txBody>
          <a:bodyPr wrap="square" rtlCol="0">
            <a:spAutoFit/>
          </a:bodyPr>
          <a:lstStyle/>
          <a:p>
            <a:r>
              <a:rPr lang="en-US" sz="1400" b="1" i="0" u="sng" strike="noStrike" dirty="0">
                <a:effectLst/>
                <a:latin typeface="YAEnl21zi4U 0"/>
              </a:rPr>
              <a:t>Status: Passed the Senate; under consideration in the House of Representatives</a:t>
            </a:r>
          </a:p>
        </p:txBody>
      </p:sp>
      <p:sp>
        <p:nvSpPr>
          <p:cNvPr id="23" name="Oval 22">
            <a:extLst>
              <a:ext uri="{FF2B5EF4-FFF2-40B4-BE49-F238E27FC236}">
                <a16:creationId xmlns:a16="http://schemas.microsoft.com/office/drawing/2014/main" id="{5FB39CFA-745C-4BE2-B593-7C6C5450124F}"/>
              </a:ext>
            </a:extLst>
          </p:cNvPr>
          <p:cNvSpPr/>
          <p:nvPr/>
        </p:nvSpPr>
        <p:spPr>
          <a:xfrm>
            <a:off x="593835" y="2115623"/>
            <a:ext cx="540328" cy="443414"/>
          </a:xfrm>
          <a:prstGeom prst="ellipse">
            <a:avLst/>
          </a:prstGeom>
          <a:solidFill>
            <a:srgbClr val="DA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24" name="Oval 23">
            <a:extLst>
              <a:ext uri="{FF2B5EF4-FFF2-40B4-BE49-F238E27FC236}">
                <a16:creationId xmlns:a16="http://schemas.microsoft.com/office/drawing/2014/main" id="{15A00F6D-65E5-4CAA-9FA3-2F6AEED6EFF7}"/>
              </a:ext>
            </a:extLst>
          </p:cNvPr>
          <p:cNvSpPr/>
          <p:nvPr/>
        </p:nvSpPr>
        <p:spPr>
          <a:xfrm>
            <a:off x="6032519" y="4024950"/>
            <a:ext cx="540328" cy="443414"/>
          </a:xfrm>
          <a:prstGeom prst="ellipse">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25" name="Oval 24">
            <a:extLst>
              <a:ext uri="{FF2B5EF4-FFF2-40B4-BE49-F238E27FC236}">
                <a16:creationId xmlns:a16="http://schemas.microsoft.com/office/drawing/2014/main" id="{2D8BF7C0-1371-42D0-8ADD-EA06CAEAADB4}"/>
              </a:ext>
            </a:extLst>
          </p:cNvPr>
          <p:cNvSpPr/>
          <p:nvPr/>
        </p:nvSpPr>
        <p:spPr>
          <a:xfrm>
            <a:off x="6032519" y="2115623"/>
            <a:ext cx="540328" cy="443414"/>
          </a:xfrm>
          <a:prstGeom prst="ellipse">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Tree>
    <p:extLst>
      <p:ext uri="{BB962C8B-B14F-4D97-AF65-F5344CB8AC3E}">
        <p14:creationId xmlns:p14="http://schemas.microsoft.com/office/powerpoint/2010/main" val="15413875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17DE9F3-59BE-49B8-AABE-AB1C29E364B3}"/>
              </a:ext>
            </a:extLst>
          </p:cNvPr>
          <p:cNvSpPr>
            <a:spLocks noGrp="1"/>
          </p:cNvSpPr>
          <p:nvPr>
            <p:ph sz="half" idx="1"/>
          </p:nvPr>
        </p:nvSpPr>
        <p:spPr>
          <a:xfrm>
            <a:off x="1323142" y="2083628"/>
            <a:ext cx="4319301" cy="4351338"/>
          </a:xfrm>
        </p:spPr>
        <p:txBody>
          <a:bodyPr>
            <a:normAutofit/>
          </a:bodyPr>
          <a:lstStyle/>
          <a:p>
            <a:r>
              <a:rPr lang="en-US" sz="2200" b="1" u="sng" dirty="0"/>
              <a:t>SB 144</a:t>
            </a:r>
            <a:r>
              <a:rPr lang="en-US" sz="2200" b="1" dirty="0"/>
              <a:t>: </a:t>
            </a:r>
            <a:r>
              <a:rPr lang="en-US" sz="2200" dirty="0"/>
              <a:t>relative to child care scholarships. </a:t>
            </a:r>
          </a:p>
          <a:p>
            <a:endParaRPr lang="en-US" sz="2200" dirty="0"/>
          </a:p>
          <a:p>
            <a:endParaRPr lang="en-US" sz="2200" dirty="0"/>
          </a:p>
          <a:p>
            <a:r>
              <a:rPr lang="en-US" sz="2200" b="1" u="sng" dirty="0"/>
              <a:t>SB 407 &amp; HB 1536</a:t>
            </a:r>
            <a:r>
              <a:rPr lang="en-US" sz="2200" b="1" dirty="0"/>
              <a:t>: </a:t>
            </a:r>
            <a:r>
              <a:rPr lang="en-US" sz="2200" dirty="0"/>
              <a:t>relative to expanding Medicaid to include certain postpartum health care services. </a:t>
            </a:r>
          </a:p>
        </p:txBody>
      </p:sp>
      <p:sp>
        <p:nvSpPr>
          <p:cNvPr id="3" name="Content Placeholder 2">
            <a:extLst>
              <a:ext uri="{FF2B5EF4-FFF2-40B4-BE49-F238E27FC236}">
                <a16:creationId xmlns:a16="http://schemas.microsoft.com/office/drawing/2014/main" id="{B91C2186-962F-4607-B59E-7A44C9E49B99}"/>
              </a:ext>
            </a:extLst>
          </p:cNvPr>
          <p:cNvSpPr>
            <a:spLocks noGrp="1"/>
          </p:cNvSpPr>
          <p:nvPr>
            <p:ph sz="half" idx="2"/>
          </p:nvPr>
        </p:nvSpPr>
        <p:spPr>
          <a:xfrm>
            <a:off x="6681373" y="2083628"/>
            <a:ext cx="5279966" cy="3881307"/>
          </a:xfrm>
        </p:spPr>
        <p:txBody>
          <a:bodyPr>
            <a:normAutofit/>
          </a:bodyPr>
          <a:lstStyle/>
          <a:p>
            <a:r>
              <a:rPr lang="en-US" sz="2200" b="1" u="sng" dirty="0"/>
              <a:t>SB 446</a:t>
            </a:r>
            <a:r>
              <a:rPr lang="en-US" sz="2200" b="1" dirty="0"/>
              <a:t>: </a:t>
            </a:r>
            <a:r>
              <a:rPr lang="en-US" sz="2200" dirty="0"/>
              <a:t>establishing a child care workforce fund and grant program. </a:t>
            </a:r>
          </a:p>
          <a:p>
            <a:endParaRPr lang="en-US" sz="2200" b="1" u="sng" dirty="0"/>
          </a:p>
          <a:p>
            <a:endParaRPr lang="en-US" sz="2200" b="1" u="sng" dirty="0"/>
          </a:p>
          <a:p>
            <a:r>
              <a:rPr lang="en-US" sz="2200" b="1" u="sng" dirty="0"/>
              <a:t>SB 453</a:t>
            </a:r>
            <a:r>
              <a:rPr lang="en-US" sz="2200" dirty="0"/>
              <a:t>: relative to statewide pre-kindergarten funding. </a:t>
            </a:r>
          </a:p>
          <a:p>
            <a:endParaRPr lang="en-US" sz="2200" dirty="0"/>
          </a:p>
          <a:p>
            <a:endParaRPr lang="en-US" sz="2200" dirty="0"/>
          </a:p>
          <a:p>
            <a:endParaRPr lang="en-US" sz="2400" dirty="0"/>
          </a:p>
        </p:txBody>
      </p:sp>
      <p:sp>
        <p:nvSpPr>
          <p:cNvPr id="4" name="Title 3">
            <a:extLst>
              <a:ext uri="{FF2B5EF4-FFF2-40B4-BE49-F238E27FC236}">
                <a16:creationId xmlns:a16="http://schemas.microsoft.com/office/drawing/2014/main" id="{379249BA-08EC-4109-BF2A-7159553A75F4}"/>
              </a:ext>
            </a:extLst>
          </p:cNvPr>
          <p:cNvSpPr>
            <a:spLocks noGrp="1"/>
          </p:cNvSpPr>
          <p:nvPr>
            <p:ph type="title"/>
          </p:nvPr>
        </p:nvSpPr>
        <p:spPr>
          <a:xfrm>
            <a:off x="293116" y="290644"/>
            <a:ext cx="10515600" cy="1166972"/>
          </a:xfrm>
        </p:spPr>
        <p:txBody>
          <a:bodyPr/>
          <a:lstStyle/>
          <a:p>
            <a:r>
              <a:rPr lang="en-US" b="1" dirty="0"/>
              <a:t>Early Childhood</a:t>
            </a:r>
          </a:p>
        </p:txBody>
      </p:sp>
      <p:pic>
        <p:nvPicPr>
          <p:cNvPr id="9" name="Picture 8" descr="Icon&#10;&#10;Description automatically generated">
            <a:extLst>
              <a:ext uri="{FF2B5EF4-FFF2-40B4-BE49-F238E27FC236}">
                <a16:creationId xmlns:a16="http://schemas.microsoft.com/office/drawing/2014/main" id="{C923BB8E-B735-0C4A-8BAE-E81BE2689E6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41322" y="452209"/>
            <a:ext cx="768025" cy="768025"/>
          </a:xfrm>
          <a:prstGeom prst="rect">
            <a:avLst/>
          </a:prstGeom>
        </p:spPr>
      </p:pic>
      <p:pic>
        <p:nvPicPr>
          <p:cNvPr id="11" name="Picture 10">
            <a:extLst>
              <a:ext uri="{FF2B5EF4-FFF2-40B4-BE49-F238E27FC236}">
                <a16:creationId xmlns:a16="http://schemas.microsoft.com/office/drawing/2014/main" id="{2DB287F6-18DF-45C8-B3DB-A9672AC6870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11831" y="1318340"/>
            <a:ext cx="5368337" cy="472181"/>
          </a:xfrm>
          <a:prstGeom prst="rect">
            <a:avLst/>
          </a:prstGeom>
        </p:spPr>
      </p:pic>
      <p:sp>
        <p:nvSpPr>
          <p:cNvPr id="17" name="Oval 16">
            <a:extLst>
              <a:ext uri="{FF2B5EF4-FFF2-40B4-BE49-F238E27FC236}">
                <a16:creationId xmlns:a16="http://schemas.microsoft.com/office/drawing/2014/main" id="{2C1DAB4C-B505-4578-AC68-8F401F26D821}"/>
              </a:ext>
            </a:extLst>
          </p:cNvPr>
          <p:cNvSpPr/>
          <p:nvPr/>
        </p:nvSpPr>
        <p:spPr>
          <a:xfrm>
            <a:off x="547618" y="2092406"/>
            <a:ext cx="540328" cy="443414"/>
          </a:xfrm>
          <a:prstGeom prst="ellipse">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20" name="TextBox 19">
            <a:extLst>
              <a:ext uri="{FF2B5EF4-FFF2-40B4-BE49-F238E27FC236}">
                <a16:creationId xmlns:a16="http://schemas.microsoft.com/office/drawing/2014/main" id="{110B4305-6504-470D-8C91-C67CC7752B65}"/>
              </a:ext>
            </a:extLst>
          </p:cNvPr>
          <p:cNvSpPr txBox="1"/>
          <p:nvPr/>
        </p:nvSpPr>
        <p:spPr>
          <a:xfrm>
            <a:off x="1323142" y="2905780"/>
            <a:ext cx="4319301" cy="523220"/>
          </a:xfrm>
          <a:prstGeom prst="rect">
            <a:avLst/>
          </a:prstGeom>
          <a:noFill/>
        </p:spPr>
        <p:txBody>
          <a:bodyPr wrap="square" rtlCol="0">
            <a:spAutoFit/>
          </a:bodyPr>
          <a:lstStyle/>
          <a:p>
            <a:r>
              <a:rPr lang="en-US" sz="1400" b="1" i="0" u="sng" strike="noStrike" dirty="0">
                <a:effectLst/>
                <a:latin typeface="YAEnl21zi4U 0"/>
              </a:rPr>
              <a:t>Status: Passed the Senate; under consideration in the House of Representatives</a:t>
            </a:r>
          </a:p>
        </p:txBody>
      </p:sp>
      <p:sp>
        <p:nvSpPr>
          <p:cNvPr id="21" name="TextBox 20">
            <a:extLst>
              <a:ext uri="{FF2B5EF4-FFF2-40B4-BE49-F238E27FC236}">
                <a16:creationId xmlns:a16="http://schemas.microsoft.com/office/drawing/2014/main" id="{870B34A1-EF08-4E06-8FE2-14F637FB0DC3}"/>
              </a:ext>
            </a:extLst>
          </p:cNvPr>
          <p:cNvSpPr txBox="1"/>
          <p:nvPr/>
        </p:nvSpPr>
        <p:spPr>
          <a:xfrm>
            <a:off x="1323142" y="5117335"/>
            <a:ext cx="4319301" cy="738664"/>
          </a:xfrm>
          <a:prstGeom prst="rect">
            <a:avLst/>
          </a:prstGeom>
          <a:noFill/>
        </p:spPr>
        <p:txBody>
          <a:bodyPr wrap="square" rtlCol="0">
            <a:spAutoFit/>
          </a:bodyPr>
          <a:lstStyle/>
          <a:p>
            <a:r>
              <a:rPr lang="en-US" sz="1400" b="1" i="0" u="sng" strike="noStrike" dirty="0">
                <a:effectLst/>
                <a:latin typeface="YAEnl21zi4U 0"/>
              </a:rPr>
              <a:t>Status: SB 407 passed the Senate; under consideration in the House of Representatives; HB 1536 stalled in the House of Representatives</a:t>
            </a:r>
          </a:p>
        </p:txBody>
      </p:sp>
      <p:sp>
        <p:nvSpPr>
          <p:cNvPr id="22" name="TextBox 21">
            <a:extLst>
              <a:ext uri="{FF2B5EF4-FFF2-40B4-BE49-F238E27FC236}">
                <a16:creationId xmlns:a16="http://schemas.microsoft.com/office/drawing/2014/main" id="{06C42104-479A-424D-A3EE-F259732C6F0F}"/>
              </a:ext>
            </a:extLst>
          </p:cNvPr>
          <p:cNvSpPr txBox="1"/>
          <p:nvPr/>
        </p:nvSpPr>
        <p:spPr>
          <a:xfrm>
            <a:off x="6681373" y="2905780"/>
            <a:ext cx="4319301" cy="523220"/>
          </a:xfrm>
          <a:prstGeom prst="rect">
            <a:avLst/>
          </a:prstGeom>
          <a:noFill/>
        </p:spPr>
        <p:txBody>
          <a:bodyPr wrap="square" rtlCol="0">
            <a:spAutoFit/>
          </a:bodyPr>
          <a:lstStyle/>
          <a:p>
            <a:r>
              <a:rPr lang="en-US" sz="1400" b="1" i="0" u="sng" strike="noStrike" dirty="0">
                <a:effectLst/>
                <a:latin typeface="YAEnl21zi4U 0"/>
              </a:rPr>
              <a:t>Status: Passed the Senate; under consideration in the House of Representatives</a:t>
            </a:r>
          </a:p>
        </p:txBody>
      </p:sp>
      <p:sp>
        <p:nvSpPr>
          <p:cNvPr id="23" name="TextBox 22">
            <a:extLst>
              <a:ext uri="{FF2B5EF4-FFF2-40B4-BE49-F238E27FC236}">
                <a16:creationId xmlns:a16="http://schemas.microsoft.com/office/drawing/2014/main" id="{EBFB0B54-7F09-4736-BA17-8E1C857911FB}"/>
              </a:ext>
            </a:extLst>
          </p:cNvPr>
          <p:cNvSpPr txBox="1"/>
          <p:nvPr/>
        </p:nvSpPr>
        <p:spPr>
          <a:xfrm>
            <a:off x="6681373" y="4488374"/>
            <a:ext cx="4319301" cy="307777"/>
          </a:xfrm>
          <a:prstGeom prst="rect">
            <a:avLst/>
          </a:prstGeom>
          <a:noFill/>
        </p:spPr>
        <p:txBody>
          <a:bodyPr wrap="square" rtlCol="0">
            <a:spAutoFit/>
          </a:bodyPr>
          <a:lstStyle/>
          <a:p>
            <a:r>
              <a:rPr lang="en-US" sz="1400" b="1" i="0" u="sng" strike="noStrike" dirty="0">
                <a:effectLst/>
                <a:latin typeface="YAEnl21zi4U 0"/>
              </a:rPr>
              <a:t>Status: Defeated in the Senate</a:t>
            </a:r>
          </a:p>
        </p:txBody>
      </p:sp>
      <p:sp>
        <p:nvSpPr>
          <p:cNvPr id="24" name="Oval 23">
            <a:extLst>
              <a:ext uri="{FF2B5EF4-FFF2-40B4-BE49-F238E27FC236}">
                <a16:creationId xmlns:a16="http://schemas.microsoft.com/office/drawing/2014/main" id="{97A87322-5CB7-4A00-9A0D-89824D4C2D8B}"/>
              </a:ext>
            </a:extLst>
          </p:cNvPr>
          <p:cNvSpPr/>
          <p:nvPr/>
        </p:nvSpPr>
        <p:spPr>
          <a:xfrm>
            <a:off x="547618" y="3692606"/>
            <a:ext cx="540328" cy="443414"/>
          </a:xfrm>
          <a:prstGeom prst="ellipse">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25" name="Oval 24">
            <a:extLst>
              <a:ext uri="{FF2B5EF4-FFF2-40B4-BE49-F238E27FC236}">
                <a16:creationId xmlns:a16="http://schemas.microsoft.com/office/drawing/2014/main" id="{8EEA340E-8192-429D-B74B-2E83023A9D72}"/>
              </a:ext>
            </a:extLst>
          </p:cNvPr>
          <p:cNvSpPr/>
          <p:nvPr/>
        </p:nvSpPr>
        <p:spPr>
          <a:xfrm>
            <a:off x="5950990" y="2092406"/>
            <a:ext cx="540328" cy="443414"/>
          </a:xfrm>
          <a:prstGeom prst="ellipse">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26" name="Oval 25">
            <a:extLst>
              <a:ext uri="{FF2B5EF4-FFF2-40B4-BE49-F238E27FC236}">
                <a16:creationId xmlns:a16="http://schemas.microsoft.com/office/drawing/2014/main" id="{B7C6D18B-31B0-42DD-B62C-B458070208F6}"/>
              </a:ext>
            </a:extLst>
          </p:cNvPr>
          <p:cNvSpPr/>
          <p:nvPr/>
        </p:nvSpPr>
        <p:spPr>
          <a:xfrm>
            <a:off x="5945146" y="3692606"/>
            <a:ext cx="540328" cy="443414"/>
          </a:xfrm>
          <a:prstGeom prst="ellipse">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Tree>
    <p:extLst>
      <p:ext uri="{BB962C8B-B14F-4D97-AF65-F5344CB8AC3E}">
        <p14:creationId xmlns:p14="http://schemas.microsoft.com/office/powerpoint/2010/main" val="34403998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17DE9F3-59BE-49B8-AABE-AB1C29E364B3}"/>
              </a:ext>
            </a:extLst>
          </p:cNvPr>
          <p:cNvSpPr>
            <a:spLocks noGrp="1"/>
          </p:cNvSpPr>
          <p:nvPr>
            <p:ph sz="half" idx="1"/>
          </p:nvPr>
        </p:nvSpPr>
        <p:spPr>
          <a:xfrm>
            <a:off x="1292359" y="2160028"/>
            <a:ext cx="4319301" cy="4351338"/>
          </a:xfrm>
        </p:spPr>
        <p:txBody>
          <a:bodyPr>
            <a:normAutofit/>
          </a:bodyPr>
          <a:lstStyle/>
          <a:p>
            <a:r>
              <a:rPr lang="en-US" sz="2200" b="1" u="sng" dirty="0"/>
              <a:t>HB 103 &amp; SB 422</a:t>
            </a:r>
            <a:r>
              <a:rPr lang="en-US" sz="2200" b="1" dirty="0"/>
              <a:t>: </a:t>
            </a:r>
            <a:r>
              <a:rPr lang="en-US" sz="2200" dirty="0"/>
              <a:t>establishing a dental benefit under the state Medicaid program. </a:t>
            </a:r>
          </a:p>
          <a:p>
            <a:endParaRPr lang="en-US" sz="2200" dirty="0"/>
          </a:p>
          <a:p>
            <a:endParaRPr lang="en-US" sz="2200" dirty="0"/>
          </a:p>
          <a:p>
            <a:endParaRPr lang="en-US" sz="2200" b="1" u="sng" dirty="0"/>
          </a:p>
          <a:p>
            <a:r>
              <a:rPr lang="en-US" sz="2200" b="1" u="sng" dirty="0"/>
              <a:t>SB 399 &amp; SB 436</a:t>
            </a:r>
            <a:r>
              <a:rPr lang="en-US" sz="2200" b="1" dirty="0"/>
              <a:t>: </a:t>
            </a:r>
            <a:r>
              <a:rPr lang="en-US" sz="2200" dirty="0"/>
              <a:t>repealing the fetal health protection act and relative to access to abortion care.</a:t>
            </a:r>
          </a:p>
        </p:txBody>
      </p:sp>
      <p:sp>
        <p:nvSpPr>
          <p:cNvPr id="3" name="Content Placeholder 2">
            <a:extLst>
              <a:ext uri="{FF2B5EF4-FFF2-40B4-BE49-F238E27FC236}">
                <a16:creationId xmlns:a16="http://schemas.microsoft.com/office/drawing/2014/main" id="{B91C2186-962F-4607-B59E-7A44C9E49B99}"/>
              </a:ext>
            </a:extLst>
          </p:cNvPr>
          <p:cNvSpPr>
            <a:spLocks noGrp="1"/>
          </p:cNvSpPr>
          <p:nvPr>
            <p:ph sz="half" idx="2"/>
          </p:nvPr>
        </p:nvSpPr>
        <p:spPr>
          <a:xfrm>
            <a:off x="6735554" y="2160028"/>
            <a:ext cx="5279966" cy="3881307"/>
          </a:xfrm>
        </p:spPr>
        <p:txBody>
          <a:bodyPr>
            <a:normAutofit/>
          </a:bodyPr>
          <a:lstStyle/>
          <a:p>
            <a:r>
              <a:rPr lang="en-US" sz="2200" b="1" u="sng" dirty="0"/>
              <a:t>HB 1028</a:t>
            </a:r>
            <a:r>
              <a:rPr lang="en-US" sz="2200" dirty="0"/>
              <a:t>: relative to the form of individual health insurance policies. </a:t>
            </a:r>
          </a:p>
          <a:p>
            <a:endParaRPr lang="en-US" sz="2200" dirty="0"/>
          </a:p>
          <a:p>
            <a:endParaRPr lang="en-US" sz="2200" dirty="0"/>
          </a:p>
          <a:p>
            <a:r>
              <a:rPr lang="en-US" sz="2200" b="1" u="sng" dirty="0"/>
              <a:t>HB 1526</a:t>
            </a:r>
            <a:r>
              <a:rPr lang="en-US" sz="2200" b="1" dirty="0"/>
              <a:t>: </a:t>
            </a:r>
            <a:r>
              <a:rPr lang="en-US" sz="2200" dirty="0"/>
              <a:t>relative to income eligibility for in and out medical assistance.</a:t>
            </a:r>
          </a:p>
        </p:txBody>
      </p:sp>
      <p:sp>
        <p:nvSpPr>
          <p:cNvPr id="4" name="Title 3">
            <a:extLst>
              <a:ext uri="{FF2B5EF4-FFF2-40B4-BE49-F238E27FC236}">
                <a16:creationId xmlns:a16="http://schemas.microsoft.com/office/drawing/2014/main" id="{379249BA-08EC-4109-BF2A-7159553A75F4}"/>
              </a:ext>
            </a:extLst>
          </p:cNvPr>
          <p:cNvSpPr>
            <a:spLocks noGrp="1"/>
          </p:cNvSpPr>
          <p:nvPr>
            <p:ph type="title"/>
          </p:nvPr>
        </p:nvSpPr>
        <p:spPr>
          <a:xfrm>
            <a:off x="353860" y="205933"/>
            <a:ext cx="10515600" cy="1166972"/>
          </a:xfrm>
        </p:spPr>
        <p:txBody>
          <a:bodyPr/>
          <a:lstStyle/>
          <a:p>
            <a:r>
              <a:rPr lang="en-US" b="1" dirty="0"/>
              <a:t>Health</a:t>
            </a:r>
          </a:p>
        </p:txBody>
      </p:sp>
      <p:pic>
        <p:nvPicPr>
          <p:cNvPr id="6" name="Picture 5" descr="Icon&#10;&#10;Description automatically generated">
            <a:extLst>
              <a:ext uri="{FF2B5EF4-FFF2-40B4-BE49-F238E27FC236}">
                <a16:creationId xmlns:a16="http://schemas.microsoft.com/office/drawing/2014/main" id="{2B9D3CA1-0CA4-5E4D-8982-2216AB4F64F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25340" y="482956"/>
            <a:ext cx="606213" cy="606213"/>
          </a:xfrm>
          <a:prstGeom prst="rect">
            <a:avLst/>
          </a:prstGeom>
        </p:spPr>
      </p:pic>
      <p:pic>
        <p:nvPicPr>
          <p:cNvPr id="11" name="Picture 10">
            <a:extLst>
              <a:ext uri="{FF2B5EF4-FFF2-40B4-BE49-F238E27FC236}">
                <a16:creationId xmlns:a16="http://schemas.microsoft.com/office/drawing/2014/main" id="{DF671E6B-3E8B-4CED-9691-563D4D5BF4F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11831" y="1318340"/>
            <a:ext cx="5368337" cy="472181"/>
          </a:xfrm>
          <a:prstGeom prst="rect">
            <a:avLst/>
          </a:prstGeom>
        </p:spPr>
      </p:pic>
      <p:sp>
        <p:nvSpPr>
          <p:cNvPr id="14" name="Oval 13">
            <a:extLst>
              <a:ext uri="{FF2B5EF4-FFF2-40B4-BE49-F238E27FC236}">
                <a16:creationId xmlns:a16="http://schemas.microsoft.com/office/drawing/2014/main" id="{3976CA2D-BCBC-420D-B17A-6E194B43013D}"/>
              </a:ext>
            </a:extLst>
          </p:cNvPr>
          <p:cNvSpPr/>
          <p:nvPr/>
        </p:nvSpPr>
        <p:spPr>
          <a:xfrm>
            <a:off x="512650" y="4516502"/>
            <a:ext cx="540328" cy="443414"/>
          </a:xfrm>
          <a:prstGeom prst="ellipse">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16" name="Oval 15">
            <a:extLst>
              <a:ext uri="{FF2B5EF4-FFF2-40B4-BE49-F238E27FC236}">
                <a16:creationId xmlns:a16="http://schemas.microsoft.com/office/drawing/2014/main" id="{C7F484E7-8584-410D-8E52-5D5185951776}"/>
              </a:ext>
            </a:extLst>
          </p:cNvPr>
          <p:cNvSpPr/>
          <p:nvPr/>
        </p:nvSpPr>
        <p:spPr>
          <a:xfrm>
            <a:off x="6007071" y="2199488"/>
            <a:ext cx="540328" cy="443414"/>
          </a:xfrm>
          <a:prstGeom prst="ellipse">
            <a:avLst/>
          </a:prstGeom>
          <a:solidFill>
            <a:srgbClr val="DA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18" name="TextBox 17">
            <a:extLst>
              <a:ext uri="{FF2B5EF4-FFF2-40B4-BE49-F238E27FC236}">
                <a16:creationId xmlns:a16="http://schemas.microsoft.com/office/drawing/2014/main" id="{66846769-A1DD-4762-ADCE-2C6BA71E4A7A}"/>
              </a:ext>
            </a:extLst>
          </p:cNvPr>
          <p:cNvSpPr txBox="1"/>
          <p:nvPr/>
        </p:nvSpPr>
        <p:spPr>
          <a:xfrm>
            <a:off x="1292359" y="3235572"/>
            <a:ext cx="4319301" cy="954107"/>
          </a:xfrm>
          <a:prstGeom prst="rect">
            <a:avLst/>
          </a:prstGeom>
          <a:noFill/>
        </p:spPr>
        <p:txBody>
          <a:bodyPr wrap="square" rtlCol="0">
            <a:spAutoFit/>
          </a:bodyPr>
          <a:lstStyle/>
          <a:p>
            <a:r>
              <a:rPr lang="en-US" sz="1400" b="1" i="0" u="sng" strike="noStrike" dirty="0">
                <a:effectLst/>
                <a:latin typeface="YAEnl21zi4U 0"/>
              </a:rPr>
              <a:t>Status: HB 103 passed the House of Representatives; under consideration in the Senate; SB 422 passed Senate; under consideration in the House of Representatives</a:t>
            </a:r>
          </a:p>
        </p:txBody>
      </p:sp>
      <p:sp>
        <p:nvSpPr>
          <p:cNvPr id="19" name="TextBox 18">
            <a:extLst>
              <a:ext uri="{FF2B5EF4-FFF2-40B4-BE49-F238E27FC236}">
                <a16:creationId xmlns:a16="http://schemas.microsoft.com/office/drawing/2014/main" id="{63DFAA64-F4AE-4B2F-8E8F-BFC3FCDD5C58}"/>
              </a:ext>
            </a:extLst>
          </p:cNvPr>
          <p:cNvSpPr txBox="1"/>
          <p:nvPr/>
        </p:nvSpPr>
        <p:spPr>
          <a:xfrm>
            <a:off x="1292359" y="5580220"/>
            <a:ext cx="4319301" cy="523220"/>
          </a:xfrm>
          <a:prstGeom prst="rect">
            <a:avLst/>
          </a:prstGeom>
          <a:noFill/>
        </p:spPr>
        <p:txBody>
          <a:bodyPr wrap="square" rtlCol="0">
            <a:spAutoFit/>
          </a:bodyPr>
          <a:lstStyle/>
          <a:p>
            <a:r>
              <a:rPr lang="en-US" sz="1400" b="1" i="0" u="sng" strike="noStrike" dirty="0">
                <a:effectLst/>
                <a:latin typeface="YAEnl21zi4U 0"/>
              </a:rPr>
              <a:t>Status: SB 436 defeated in the Senate; HB 1674 stalled in the House of Representatives</a:t>
            </a:r>
          </a:p>
        </p:txBody>
      </p:sp>
      <p:sp>
        <p:nvSpPr>
          <p:cNvPr id="21" name="TextBox 20">
            <a:extLst>
              <a:ext uri="{FF2B5EF4-FFF2-40B4-BE49-F238E27FC236}">
                <a16:creationId xmlns:a16="http://schemas.microsoft.com/office/drawing/2014/main" id="{9331748E-7233-4B4B-925A-37461E324BE5}"/>
              </a:ext>
            </a:extLst>
          </p:cNvPr>
          <p:cNvSpPr txBox="1"/>
          <p:nvPr/>
        </p:nvSpPr>
        <p:spPr>
          <a:xfrm>
            <a:off x="6735553" y="3073767"/>
            <a:ext cx="4319301" cy="307777"/>
          </a:xfrm>
          <a:prstGeom prst="rect">
            <a:avLst/>
          </a:prstGeom>
          <a:noFill/>
        </p:spPr>
        <p:txBody>
          <a:bodyPr wrap="square" rtlCol="0">
            <a:spAutoFit/>
          </a:bodyPr>
          <a:lstStyle/>
          <a:p>
            <a:r>
              <a:rPr lang="en-US" sz="1400" b="1" i="0" u="sng" strike="noStrike" dirty="0">
                <a:effectLst/>
                <a:latin typeface="YAEnl21zi4U 0"/>
              </a:rPr>
              <a:t>Status: Defeated in the House of Representatives</a:t>
            </a:r>
          </a:p>
        </p:txBody>
      </p:sp>
      <p:sp>
        <p:nvSpPr>
          <p:cNvPr id="22" name="TextBox 21">
            <a:extLst>
              <a:ext uri="{FF2B5EF4-FFF2-40B4-BE49-F238E27FC236}">
                <a16:creationId xmlns:a16="http://schemas.microsoft.com/office/drawing/2014/main" id="{4AF24F29-73BF-42AB-AD5B-368E67534466}"/>
              </a:ext>
            </a:extLst>
          </p:cNvPr>
          <p:cNvSpPr txBox="1"/>
          <p:nvPr/>
        </p:nvSpPr>
        <p:spPr>
          <a:xfrm>
            <a:off x="6735552" y="4595051"/>
            <a:ext cx="4319301" cy="523220"/>
          </a:xfrm>
          <a:prstGeom prst="rect">
            <a:avLst/>
          </a:prstGeom>
          <a:noFill/>
        </p:spPr>
        <p:txBody>
          <a:bodyPr wrap="square" rtlCol="0">
            <a:spAutoFit/>
          </a:bodyPr>
          <a:lstStyle/>
          <a:p>
            <a:r>
              <a:rPr lang="en-US" sz="1400" b="1" i="0" u="sng" strike="noStrike" dirty="0">
                <a:effectLst/>
                <a:latin typeface="YAEnl21zi4U 0"/>
              </a:rPr>
              <a:t>Status: Passed the House of Representatives; under consideration in the Senate</a:t>
            </a:r>
            <a:endParaRPr lang="en-US" sz="1400" u="sng" kern="1200" dirty="0">
              <a:effectLst/>
              <a:latin typeface="YAEnl21zi4U 0"/>
            </a:endParaRPr>
          </a:p>
        </p:txBody>
      </p:sp>
      <p:sp>
        <p:nvSpPr>
          <p:cNvPr id="23" name="Oval 22">
            <a:extLst>
              <a:ext uri="{FF2B5EF4-FFF2-40B4-BE49-F238E27FC236}">
                <a16:creationId xmlns:a16="http://schemas.microsoft.com/office/drawing/2014/main" id="{C53F5BFD-E91B-47E8-A1E2-4FDB82B4CCD1}"/>
              </a:ext>
            </a:extLst>
          </p:cNvPr>
          <p:cNvSpPr/>
          <p:nvPr/>
        </p:nvSpPr>
        <p:spPr>
          <a:xfrm>
            <a:off x="512650" y="2199488"/>
            <a:ext cx="540328" cy="443414"/>
          </a:xfrm>
          <a:prstGeom prst="ellipse">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24" name="Oval 23">
            <a:extLst>
              <a:ext uri="{FF2B5EF4-FFF2-40B4-BE49-F238E27FC236}">
                <a16:creationId xmlns:a16="http://schemas.microsoft.com/office/drawing/2014/main" id="{B7575574-C06C-455B-B369-0E7AA785487E}"/>
              </a:ext>
            </a:extLst>
          </p:cNvPr>
          <p:cNvSpPr/>
          <p:nvPr/>
        </p:nvSpPr>
        <p:spPr>
          <a:xfrm>
            <a:off x="6040013" y="3738826"/>
            <a:ext cx="540328" cy="443414"/>
          </a:xfrm>
          <a:prstGeom prst="ellipse">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Tree>
    <p:extLst>
      <p:ext uri="{BB962C8B-B14F-4D97-AF65-F5344CB8AC3E}">
        <p14:creationId xmlns:p14="http://schemas.microsoft.com/office/powerpoint/2010/main" val="5779942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17DE9F3-59BE-49B8-AABE-AB1C29E364B3}"/>
              </a:ext>
            </a:extLst>
          </p:cNvPr>
          <p:cNvSpPr>
            <a:spLocks noGrp="1"/>
          </p:cNvSpPr>
          <p:nvPr>
            <p:ph sz="half" idx="1"/>
          </p:nvPr>
        </p:nvSpPr>
        <p:spPr>
          <a:xfrm>
            <a:off x="1630185" y="2486381"/>
            <a:ext cx="4144704" cy="1166972"/>
          </a:xfrm>
        </p:spPr>
        <p:txBody>
          <a:bodyPr>
            <a:normAutofit/>
          </a:bodyPr>
          <a:lstStyle/>
          <a:p>
            <a:r>
              <a:rPr lang="en-US" sz="2200" b="1" u="sng" dirty="0"/>
              <a:t>SB 304 &amp; HB 1576</a:t>
            </a:r>
            <a:r>
              <a:rPr lang="en-US" sz="2200" b="1" dirty="0"/>
              <a:t>: </a:t>
            </a:r>
            <a:r>
              <a:rPr lang="en-US" sz="2200" dirty="0"/>
              <a:t>relative to discrimination in public workplaces and education. </a:t>
            </a:r>
          </a:p>
        </p:txBody>
      </p:sp>
      <p:sp>
        <p:nvSpPr>
          <p:cNvPr id="3" name="Content Placeholder 2">
            <a:extLst>
              <a:ext uri="{FF2B5EF4-FFF2-40B4-BE49-F238E27FC236}">
                <a16:creationId xmlns:a16="http://schemas.microsoft.com/office/drawing/2014/main" id="{B91C2186-962F-4607-B59E-7A44C9E49B99}"/>
              </a:ext>
            </a:extLst>
          </p:cNvPr>
          <p:cNvSpPr>
            <a:spLocks noGrp="1"/>
          </p:cNvSpPr>
          <p:nvPr>
            <p:ph sz="half" idx="2"/>
          </p:nvPr>
        </p:nvSpPr>
        <p:spPr>
          <a:xfrm>
            <a:off x="6735554" y="2477509"/>
            <a:ext cx="5279966" cy="2589971"/>
          </a:xfrm>
        </p:spPr>
        <p:txBody>
          <a:bodyPr>
            <a:normAutofit/>
          </a:bodyPr>
          <a:lstStyle/>
          <a:p>
            <a:r>
              <a:rPr lang="en-US" sz="2200" b="1" u="sng" dirty="0"/>
              <a:t>HB 1313</a:t>
            </a:r>
            <a:r>
              <a:rPr lang="en-US" sz="2200" dirty="0"/>
              <a:t>: relative to rights to freedom from discrimination in higher education. </a:t>
            </a:r>
          </a:p>
          <a:p>
            <a:endParaRPr lang="en-US" sz="2200" dirty="0"/>
          </a:p>
          <a:p>
            <a:endParaRPr lang="en-US" sz="800" b="1" u="sng" dirty="0"/>
          </a:p>
          <a:p>
            <a:r>
              <a:rPr lang="en-US" sz="2200" b="1" u="sng" dirty="0"/>
              <a:t>HB 1014: </a:t>
            </a:r>
            <a:r>
              <a:rPr lang="en-US" sz="2200" i="0" u="none" strike="noStrike" dirty="0">
                <a:effectLst/>
              </a:rPr>
              <a:t>allowing public meetings to be conducted virtually.</a:t>
            </a:r>
            <a:r>
              <a:rPr lang="en-US" sz="2200" dirty="0"/>
              <a:t> </a:t>
            </a:r>
          </a:p>
          <a:p>
            <a:endParaRPr lang="en-US" sz="2200" dirty="0"/>
          </a:p>
        </p:txBody>
      </p:sp>
      <p:sp>
        <p:nvSpPr>
          <p:cNvPr id="4" name="Title 3">
            <a:extLst>
              <a:ext uri="{FF2B5EF4-FFF2-40B4-BE49-F238E27FC236}">
                <a16:creationId xmlns:a16="http://schemas.microsoft.com/office/drawing/2014/main" id="{379249BA-08EC-4109-BF2A-7159553A75F4}"/>
              </a:ext>
            </a:extLst>
          </p:cNvPr>
          <p:cNvSpPr>
            <a:spLocks noGrp="1"/>
          </p:cNvSpPr>
          <p:nvPr>
            <p:ph type="title"/>
          </p:nvPr>
        </p:nvSpPr>
        <p:spPr>
          <a:xfrm>
            <a:off x="241300" y="213650"/>
            <a:ext cx="10515600" cy="1166972"/>
          </a:xfrm>
        </p:spPr>
        <p:txBody>
          <a:bodyPr/>
          <a:lstStyle/>
          <a:p>
            <a:r>
              <a:rPr lang="en-US" b="1" dirty="0"/>
              <a:t>Equity</a:t>
            </a:r>
          </a:p>
        </p:txBody>
      </p:sp>
      <p:pic>
        <p:nvPicPr>
          <p:cNvPr id="6" name="Picture 5" descr="A picture containing logo&#10;&#10;Description automatically generated">
            <a:extLst>
              <a:ext uri="{FF2B5EF4-FFF2-40B4-BE49-F238E27FC236}">
                <a16:creationId xmlns:a16="http://schemas.microsoft.com/office/drawing/2014/main" id="{64AF8EF9-8A4B-BB46-AAE1-CA3506D632C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63614" y="438661"/>
            <a:ext cx="716950" cy="716950"/>
          </a:xfrm>
          <a:prstGeom prst="rect">
            <a:avLst/>
          </a:prstGeom>
        </p:spPr>
      </p:pic>
      <p:pic>
        <p:nvPicPr>
          <p:cNvPr id="8" name="Picture 7">
            <a:extLst>
              <a:ext uri="{FF2B5EF4-FFF2-40B4-BE49-F238E27FC236}">
                <a16:creationId xmlns:a16="http://schemas.microsoft.com/office/drawing/2014/main" id="{1F68EB2B-6A6F-4F06-B9FF-F504FF06EB3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11831" y="1318340"/>
            <a:ext cx="5368337" cy="472181"/>
          </a:xfrm>
          <a:prstGeom prst="rect">
            <a:avLst/>
          </a:prstGeom>
        </p:spPr>
      </p:pic>
      <p:sp>
        <p:nvSpPr>
          <p:cNvPr id="9" name="Oval 8">
            <a:extLst>
              <a:ext uri="{FF2B5EF4-FFF2-40B4-BE49-F238E27FC236}">
                <a16:creationId xmlns:a16="http://schemas.microsoft.com/office/drawing/2014/main" id="{8CDBF9AD-D5B7-4AA2-B380-00D4C69F0CAA}"/>
              </a:ext>
            </a:extLst>
          </p:cNvPr>
          <p:cNvSpPr/>
          <p:nvPr/>
        </p:nvSpPr>
        <p:spPr>
          <a:xfrm>
            <a:off x="886534" y="2486381"/>
            <a:ext cx="540328" cy="443414"/>
          </a:xfrm>
          <a:prstGeom prst="ellipse">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11" name="Oval 10">
            <a:extLst>
              <a:ext uri="{FF2B5EF4-FFF2-40B4-BE49-F238E27FC236}">
                <a16:creationId xmlns:a16="http://schemas.microsoft.com/office/drawing/2014/main" id="{A363CC4A-F333-4294-A1EE-6205C5FAAEFD}"/>
              </a:ext>
            </a:extLst>
          </p:cNvPr>
          <p:cNvSpPr/>
          <p:nvPr/>
        </p:nvSpPr>
        <p:spPr>
          <a:xfrm>
            <a:off x="6023286" y="2512395"/>
            <a:ext cx="540328" cy="443414"/>
          </a:xfrm>
          <a:prstGeom prst="ellipse">
            <a:avLst/>
          </a:prstGeom>
          <a:solidFill>
            <a:srgbClr val="DA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14" name="TextBox 13">
            <a:extLst>
              <a:ext uri="{FF2B5EF4-FFF2-40B4-BE49-F238E27FC236}">
                <a16:creationId xmlns:a16="http://schemas.microsoft.com/office/drawing/2014/main" id="{4ADF0146-1D39-423B-A191-B923BE8E7934}"/>
              </a:ext>
            </a:extLst>
          </p:cNvPr>
          <p:cNvSpPr txBox="1"/>
          <p:nvPr/>
        </p:nvSpPr>
        <p:spPr>
          <a:xfrm>
            <a:off x="1630185" y="3677683"/>
            <a:ext cx="4319301" cy="523220"/>
          </a:xfrm>
          <a:prstGeom prst="rect">
            <a:avLst/>
          </a:prstGeom>
          <a:noFill/>
        </p:spPr>
        <p:txBody>
          <a:bodyPr wrap="square" rtlCol="0">
            <a:spAutoFit/>
          </a:bodyPr>
          <a:lstStyle/>
          <a:p>
            <a:r>
              <a:rPr lang="en-US" sz="1400" b="1" i="0" u="sng" strike="noStrike" dirty="0">
                <a:effectLst/>
                <a:latin typeface="YAEnl21zi4U 0"/>
              </a:rPr>
              <a:t>Status: SB 304 defeated in the Senate; HB 1576 stalled in the House of Representatives</a:t>
            </a:r>
          </a:p>
        </p:txBody>
      </p:sp>
      <p:sp>
        <p:nvSpPr>
          <p:cNvPr id="15" name="TextBox 14">
            <a:extLst>
              <a:ext uri="{FF2B5EF4-FFF2-40B4-BE49-F238E27FC236}">
                <a16:creationId xmlns:a16="http://schemas.microsoft.com/office/drawing/2014/main" id="{95D56CED-07D8-4217-8BBD-626B95FCFD13}"/>
              </a:ext>
            </a:extLst>
          </p:cNvPr>
          <p:cNvSpPr txBox="1"/>
          <p:nvPr/>
        </p:nvSpPr>
        <p:spPr>
          <a:xfrm>
            <a:off x="6735554" y="3369906"/>
            <a:ext cx="4319301" cy="307777"/>
          </a:xfrm>
          <a:prstGeom prst="rect">
            <a:avLst/>
          </a:prstGeom>
          <a:noFill/>
        </p:spPr>
        <p:txBody>
          <a:bodyPr wrap="square" rtlCol="0">
            <a:spAutoFit/>
          </a:bodyPr>
          <a:lstStyle/>
          <a:p>
            <a:r>
              <a:rPr lang="en-US" sz="1400" b="1" i="0" u="sng" strike="noStrike" dirty="0">
                <a:effectLst/>
                <a:latin typeface="YAEnl21zi4U 0"/>
              </a:rPr>
              <a:t>Status: Defeated in the House of Representatives</a:t>
            </a:r>
          </a:p>
        </p:txBody>
      </p:sp>
      <p:sp>
        <p:nvSpPr>
          <p:cNvPr id="16" name="TextBox 15">
            <a:extLst>
              <a:ext uri="{FF2B5EF4-FFF2-40B4-BE49-F238E27FC236}">
                <a16:creationId xmlns:a16="http://schemas.microsoft.com/office/drawing/2014/main" id="{7B831117-B296-48F1-B193-B5A4DC298CE7}"/>
              </a:ext>
            </a:extLst>
          </p:cNvPr>
          <p:cNvSpPr txBox="1"/>
          <p:nvPr/>
        </p:nvSpPr>
        <p:spPr>
          <a:xfrm>
            <a:off x="6735554" y="4666299"/>
            <a:ext cx="4319301" cy="307777"/>
          </a:xfrm>
          <a:prstGeom prst="rect">
            <a:avLst/>
          </a:prstGeom>
          <a:noFill/>
        </p:spPr>
        <p:txBody>
          <a:bodyPr wrap="square" rtlCol="0">
            <a:spAutoFit/>
          </a:bodyPr>
          <a:lstStyle/>
          <a:p>
            <a:r>
              <a:rPr lang="en-US" sz="1400" b="1" i="0" u="sng" strike="noStrike" dirty="0">
                <a:effectLst/>
                <a:latin typeface="YAEnl21zi4U 0"/>
              </a:rPr>
              <a:t>Status: Stalled in the House of Representatives</a:t>
            </a:r>
            <a:endParaRPr lang="en-US" sz="1400" u="sng" dirty="0">
              <a:effectLst/>
              <a:latin typeface="YAEnl21zi4U 0"/>
            </a:endParaRPr>
          </a:p>
        </p:txBody>
      </p:sp>
      <p:sp>
        <p:nvSpPr>
          <p:cNvPr id="20" name="Oval 19">
            <a:extLst>
              <a:ext uri="{FF2B5EF4-FFF2-40B4-BE49-F238E27FC236}">
                <a16:creationId xmlns:a16="http://schemas.microsoft.com/office/drawing/2014/main" id="{026004E0-4D2E-4245-B45A-F46D3C71B8F0}"/>
              </a:ext>
            </a:extLst>
          </p:cNvPr>
          <p:cNvSpPr/>
          <p:nvPr/>
        </p:nvSpPr>
        <p:spPr>
          <a:xfrm>
            <a:off x="6023286" y="3902192"/>
            <a:ext cx="540328" cy="443414"/>
          </a:xfrm>
          <a:prstGeom prst="ellipse">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Tree>
    <p:extLst>
      <p:ext uri="{BB962C8B-B14F-4D97-AF65-F5344CB8AC3E}">
        <p14:creationId xmlns:p14="http://schemas.microsoft.com/office/powerpoint/2010/main" val="6531427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B04CCA65-619F-40F7-806F-97B95C628978}"/>
              </a:ext>
            </a:extLst>
          </p:cNvPr>
          <p:cNvSpPr>
            <a:spLocks noGrp="1"/>
          </p:cNvSpPr>
          <p:nvPr>
            <p:ph type="subTitle" idx="1"/>
          </p:nvPr>
        </p:nvSpPr>
        <p:spPr/>
        <p:txBody>
          <a:bodyPr>
            <a:normAutofit fontScale="92500" lnSpcReduction="10000"/>
          </a:bodyPr>
          <a:lstStyle/>
          <a:p>
            <a:r>
              <a:rPr lang="en-US" dirty="0"/>
              <a:t>For more information: new-futures.org</a:t>
            </a:r>
          </a:p>
        </p:txBody>
      </p:sp>
    </p:spTree>
    <p:extLst>
      <p:ext uri="{BB962C8B-B14F-4D97-AF65-F5344CB8AC3E}">
        <p14:creationId xmlns:p14="http://schemas.microsoft.com/office/powerpoint/2010/main" val="38405926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1691</TotalTime>
  <Words>2097</Words>
  <Application>Microsoft Macintosh PowerPoint</Application>
  <PresentationFormat>Widescreen</PresentationFormat>
  <Paragraphs>145</Paragraphs>
  <Slides>9</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Franklin Gothic Book</vt:lpstr>
      <vt:lpstr>YAEnl21zi4U 0</vt:lpstr>
      <vt:lpstr>Office Theme</vt:lpstr>
      <vt:lpstr>2022 Legislative Crossover Report</vt:lpstr>
      <vt:lpstr>Campaign for a Healthy NH: Overview</vt:lpstr>
      <vt:lpstr>Campaign for a Healthy NH: Bills</vt:lpstr>
      <vt:lpstr>Access to Treatment/Alcohol &amp; Other Drugs</vt:lpstr>
      <vt:lpstr>Children’s Behavioral Health</vt:lpstr>
      <vt:lpstr>Early Childhood</vt:lpstr>
      <vt:lpstr>Health</vt:lpstr>
      <vt:lpstr>Equity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Meghan Farrell</dc:creator>
  <cp:lastModifiedBy>Bobbie Burgess</cp:lastModifiedBy>
  <cp:revision>20</cp:revision>
  <dcterms:created xsi:type="dcterms:W3CDTF">2018-06-19T13:31:05Z</dcterms:created>
  <dcterms:modified xsi:type="dcterms:W3CDTF">2022-04-12T15:06:01Z</dcterms:modified>
</cp:coreProperties>
</file>